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4"/>
  </p:notesMasterIdLst>
  <p:sldIdLst>
    <p:sldId id="298" r:id="rId2"/>
    <p:sldId id="338" r:id="rId3"/>
    <p:sldId id="351" r:id="rId4"/>
    <p:sldId id="345" r:id="rId5"/>
    <p:sldId id="317" r:id="rId6"/>
    <p:sldId id="316" r:id="rId7"/>
    <p:sldId id="319" r:id="rId8"/>
    <p:sldId id="352" r:id="rId9"/>
    <p:sldId id="4131" r:id="rId10"/>
    <p:sldId id="334" r:id="rId11"/>
    <p:sldId id="339" r:id="rId12"/>
    <p:sldId id="4136" r:id="rId13"/>
    <p:sldId id="4127" r:id="rId14"/>
    <p:sldId id="4137" r:id="rId15"/>
    <p:sldId id="4138" r:id="rId16"/>
    <p:sldId id="4148" r:id="rId17"/>
    <p:sldId id="4159" r:id="rId18"/>
    <p:sldId id="4152" r:id="rId19"/>
    <p:sldId id="4154" r:id="rId20"/>
    <p:sldId id="4156" r:id="rId21"/>
    <p:sldId id="4158" r:id="rId22"/>
    <p:sldId id="281" r:id="rId23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atamaran Light" panose="020B0604020202020204" charset="0"/>
      <p:regular r:id="rId38"/>
      <p:bold r:id="rId39"/>
    </p:embeddedFont>
    <p:embeddedFont>
      <p:font typeface="DM Sans" pitchFamily="2" charset="0"/>
      <p:regular r:id="rId40"/>
      <p:bold r:id="rId41"/>
      <p:italic r:id="rId42"/>
      <p:boldItalic r:id="rId43"/>
    </p:embeddedFont>
    <p:embeddedFont>
      <p:font typeface="Fira Sans Extra Condensed Medium" panose="020B0604020202020204" charset="0"/>
      <p:regular r:id="rId44"/>
      <p:bold r:id="rId45"/>
      <p:italic r:id="rId46"/>
      <p:boldItalic r:id="rId47"/>
    </p:embeddedFont>
    <p:embeddedFont>
      <p:font typeface="Livvic" pitchFamily="2" charset="0"/>
      <p:regular r:id="rId48"/>
      <p:bold r:id="rId49"/>
      <p:italic r:id="rId50"/>
      <p:boldItalic r:id="rId51"/>
    </p:embeddedFont>
    <p:embeddedFont>
      <p:font typeface="Poppins Light" panose="00000400000000000000" pitchFamily="2" charset="0"/>
      <p:regular r:id="rId52"/>
      <p:italic r:id="rId53"/>
    </p:embeddedFont>
    <p:embeddedFont>
      <p:font typeface="Raleway Light" panose="020F0502020204030204" pitchFamily="2" charset="0"/>
      <p:regular r:id="rId54"/>
      <p: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TH SarabunPSK" panose="020B0500040200020003" pitchFamily="34" charset="-34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B228FC-60FE-4A25-9DA3-C56800911DA8}">
  <a:tblStyle styleId="{C8B228FC-60FE-4A25-9DA3-C56800911D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 showGuides="1">
      <p:cViewPr varScale="1">
        <p:scale>
          <a:sx n="113" d="100"/>
          <a:sy n="113" d="100"/>
        </p:scale>
        <p:origin x="58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openxmlformats.org/officeDocument/2006/relationships/font" Target="fonts/font3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font" Target="fonts/font3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font" Target="fonts/font3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10" Type="http://schemas.openxmlformats.org/officeDocument/2006/relationships/slide" Target="slides/slide9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font" Target="fonts/font3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58883095433721"/>
          <c:y val="1.2893996358563288E-2"/>
          <c:w val="0.73287372732299672"/>
          <c:h val="0.974212034119490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0EB-4F34-ACE1-6E962F2C329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E-4E3E-B5A3-40B5CFA163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EB-4F34-ACE1-6E962F2C329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E-4E3E-B5A3-40B5CFA16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48260416"/>
        <c:axId val="1247270624"/>
      </c:barChart>
      <c:catAx>
        <c:axId val="124826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7270624"/>
        <c:crosses val="autoZero"/>
        <c:auto val="1"/>
        <c:lblAlgn val="ctr"/>
        <c:lblOffset val="100"/>
        <c:noMultiLvlLbl val="0"/>
      </c:catAx>
      <c:valAx>
        <c:axId val="1247270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826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600" b="0" i="0" spc="-30" baseline="0">
          <a:latin typeface="DM Sans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03609688920304E-3"/>
          <c:y val="1.2893982940254525E-2"/>
          <c:w val="0.73287372732299672"/>
          <c:h val="0.974212034119490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12B-4874-BA51-1B32F3566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7-4536-9467-5E8D63E1B2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2B-4874-BA51-1B32F3566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7-4536-9467-5E8D63E1B2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248260416"/>
        <c:axId val="1247270624"/>
      </c:barChart>
      <c:catAx>
        <c:axId val="124826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7270624"/>
        <c:crosses val="autoZero"/>
        <c:auto val="1"/>
        <c:lblAlgn val="ctr"/>
        <c:lblOffset val="100"/>
        <c:noMultiLvlLbl val="0"/>
      </c:catAx>
      <c:valAx>
        <c:axId val="1247270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826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600" b="0" i="0" spc="-30" baseline="0">
          <a:latin typeface="DM Sans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AF-4C0E-B57E-50E5F3B2087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AF-4C0E-B57E-50E5F3B2087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68.099999999999994</c:v>
                </c:pt>
                <c:pt idx="1">
                  <c:v>68.28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F-4C0E-B57E-50E5F3B208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27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D-4098-859B-AEAAD9B560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23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D-4098-859B-AEAAD9B56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052528"/>
        <c:axId val="1431466176"/>
        <c:axId val="0"/>
      </c:bar3DChart>
      <c:catAx>
        <c:axId val="2760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466176"/>
        <c:crosses val="autoZero"/>
        <c:auto val="1"/>
        <c:lblAlgn val="ctr"/>
        <c:lblOffset val="100"/>
        <c:noMultiLvlLbl val="0"/>
      </c:catAx>
      <c:valAx>
        <c:axId val="14314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F-4A12-AB4A-A31C64168C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F-4A12-AB4A-A31C64168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052528"/>
        <c:axId val="1431466176"/>
        <c:axId val="0"/>
      </c:bar3DChart>
      <c:catAx>
        <c:axId val="2760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466176"/>
        <c:crosses val="autoZero"/>
        <c:auto val="1"/>
        <c:lblAlgn val="ctr"/>
        <c:lblOffset val="100"/>
        <c:noMultiLvlLbl val="0"/>
      </c:catAx>
      <c:valAx>
        <c:axId val="14314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D-4098-859B-AEAAD9B560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9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D-4098-859B-AEAAD9B56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052528"/>
        <c:axId val="1431466176"/>
        <c:axId val="0"/>
      </c:bar3DChart>
      <c:catAx>
        <c:axId val="2760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466176"/>
        <c:crosses val="autoZero"/>
        <c:auto val="1"/>
        <c:lblAlgn val="ctr"/>
        <c:lblOffset val="100"/>
        <c:noMultiLvlLbl val="0"/>
      </c:catAx>
      <c:valAx>
        <c:axId val="14314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8-488E-BDD6-9CC9A05E4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8-488E-BDD6-9CC9A05E4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052528"/>
        <c:axId val="1431466176"/>
        <c:axId val="0"/>
      </c:bar3DChart>
      <c:catAx>
        <c:axId val="2760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466176"/>
        <c:crosses val="autoZero"/>
        <c:auto val="1"/>
        <c:lblAlgn val="ctr"/>
        <c:lblOffset val="100"/>
        <c:noMultiLvlLbl val="0"/>
      </c:catAx>
      <c:valAx>
        <c:axId val="14314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57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thaiDist">
              <a:lnSpc>
                <a:spcPct val="115000"/>
              </a:lnSpc>
              <a:spcAft>
                <a:spcPts val="1053"/>
              </a:spcAft>
              <a:tabLst>
                <a:tab pos="570905" algn="l"/>
              </a:tabLst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242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7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1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0062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0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960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8460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5699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thaiDist">
              <a:lnSpc>
                <a:spcPct val="115000"/>
              </a:lnSpc>
              <a:spcAft>
                <a:spcPts val="1053"/>
              </a:spcAft>
              <a:tabLst>
                <a:tab pos="570905" algn="l"/>
              </a:tabLst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5310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thaiDist">
              <a:lnSpc>
                <a:spcPct val="115000"/>
              </a:lnSpc>
              <a:spcAft>
                <a:spcPts val="1053"/>
              </a:spcAft>
              <a:tabLst>
                <a:tab pos="570905" algn="l"/>
              </a:tabLst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764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0467" y="979494"/>
            <a:ext cx="3250956" cy="32513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4740472" y="769681"/>
            <a:ext cx="3670948" cy="3670948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53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0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D82038-4DA4-E4EF-97D4-AFBDC7A8A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958" t="36886" r="22748" b="3687"/>
          <a:stretch/>
        </p:blipFill>
        <p:spPr>
          <a:xfrm>
            <a:off x="4088381" y="0"/>
            <a:ext cx="1921586" cy="2235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B0064-2260-AB9E-B2FB-1D42DECD6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7966" r="29876" b="2607"/>
          <a:stretch/>
        </p:blipFill>
        <p:spPr>
          <a:xfrm>
            <a:off x="5610386" y="0"/>
            <a:ext cx="3522192" cy="2238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2BEA2-8AE9-9091-E3C8-2DEFA86E2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3829" t="37966" b="2607"/>
          <a:stretch/>
        </p:blipFill>
        <p:spPr>
          <a:xfrm>
            <a:off x="-2" y="0"/>
            <a:ext cx="4324029" cy="2235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Google Shape;128;p26">
            <a:extLst>
              <a:ext uri="{FF2B5EF4-FFF2-40B4-BE49-F238E27FC236}">
                <a16:creationId xmlns:a16="http://schemas.microsoft.com/office/drawing/2014/main" id="{DB9F34FF-537C-E1C3-30B3-53BFCD6A7958}"/>
              </a:ext>
            </a:extLst>
          </p:cNvPr>
          <p:cNvSpPr/>
          <p:nvPr/>
        </p:nvSpPr>
        <p:spPr>
          <a:xfrm rot="5400000">
            <a:off x="3751783" y="-3158471"/>
            <a:ext cx="1523495" cy="784043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4690A-928B-B8F7-C47E-54D26717C92A}"/>
              </a:ext>
            </a:extLst>
          </p:cNvPr>
          <p:cNvSpPr txBox="1"/>
          <p:nvPr/>
        </p:nvSpPr>
        <p:spPr>
          <a:xfrm>
            <a:off x="581887" y="188373"/>
            <a:ext cx="7968802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งานประชุมวิชาการระดับชาติด้านการส่งเสริมสุขภาพและนวัตกรรมการดูแลผู้สูงอายุ ครั้งที่ 3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The 3rd National Health Promotion and Elderly Care Innovation Conference 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ระหว่างวันที่ 13 - 14 ธันวาคม 2566 ณ โรงแรมเอเชีย แอร์พอร์ต จังหวัดปทุมธานี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12" name="Google Shape;131;p26">
            <a:extLst>
              <a:ext uri="{FF2B5EF4-FFF2-40B4-BE49-F238E27FC236}">
                <a16:creationId xmlns:a16="http://schemas.microsoft.com/office/drawing/2014/main" id="{EF274598-FA68-0EBD-E64F-E2709E5741E6}"/>
              </a:ext>
            </a:extLst>
          </p:cNvPr>
          <p:cNvSpPr/>
          <p:nvPr/>
        </p:nvSpPr>
        <p:spPr>
          <a:xfrm rot="-5400000" flipH="1">
            <a:off x="-630013" y="630013"/>
            <a:ext cx="1523495" cy="26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F6C39-9A8B-6F84-4031-53EC60EBC7D8}"/>
              </a:ext>
            </a:extLst>
          </p:cNvPr>
          <p:cNvSpPr txBox="1"/>
          <p:nvPr/>
        </p:nvSpPr>
        <p:spPr>
          <a:xfrm>
            <a:off x="529129" y="2304207"/>
            <a:ext cx="7968802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ประสิทธิผลของโปรแกรมส่งเสริมทันตสุขภาพต่อความรอบรู้ด้านทันตสุขภาพและพฤติกรรมการดูแลสุขภาพช่องปากของผู้สูงอายุ อำเภอโพธิ์ไทร จังหวัดอุบลราชธานี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Effectiveness of Dental Health Program on Oral Health Literacy and Oral Health Care Behaviors among Elderly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Phosai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District,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Ubon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Ratchathani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Province.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413A224-5EBF-FDD6-BE37-E8A097A59617}"/>
              </a:ext>
            </a:extLst>
          </p:cNvPr>
          <p:cNvSpPr txBox="1"/>
          <p:nvPr/>
        </p:nvSpPr>
        <p:spPr>
          <a:xfrm>
            <a:off x="5867672" y="3678942"/>
            <a:ext cx="3007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นาย</a:t>
            </a:r>
            <a:r>
              <a:rPr lang="th-TH" sz="1800" kern="1200" dirty="0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ชัยณรงค์ สี</a:t>
            </a:r>
            <a:r>
              <a:rPr lang="th-TH" sz="1800" kern="1200" dirty="0" err="1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แหล</a:t>
            </a:r>
            <a:r>
              <a:rPr lang="th-TH" sz="1800" kern="1200" dirty="0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้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เจ้าพนักงานทันตสาธารณสุขปฏิบัติงาน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รพ.สต.สารภี สสอ.โพธิ์ไทร จ.อุบลราชธานี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E684B6-F538-38A2-1336-753FBD0CD263}"/>
              </a:ext>
            </a:extLst>
          </p:cNvPr>
          <p:cNvSpPr txBox="1"/>
          <p:nvPr/>
        </p:nvSpPr>
        <p:spPr>
          <a:xfrm>
            <a:off x="2072479" y="4647350"/>
            <a:ext cx="5187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The 3rd National Health Promotion and Elderly Care Innovation Conference 2023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BA75CB-F535-93BE-8B92-4C4749A31807}"/>
              </a:ext>
            </a:extLst>
          </p:cNvPr>
          <p:cNvSpPr txBox="1"/>
          <p:nvPr/>
        </p:nvSpPr>
        <p:spPr>
          <a:xfrm>
            <a:off x="2536466" y="4835723"/>
            <a:ext cx="4627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Driving the Health of the Elderly with the Power of Community Networks</a:t>
            </a:r>
            <a:endParaRPr lang="en-US" dirty="0">
              <a:solidFill>
                <a:schemeClr val="accent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34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0" y="4915757"/>
            <a:ext cx="9143999" cy="227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/>
          <p:nvPr/>
        </p:nvSpPr>
        <p:spPr>
          <a:xfrm rot="10800000" flipH="1">
            <a:off x="-1" y="4808343"/>
            <a:ext cx="9143999" cy="189478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0;p28">
            <a:extLst>
              <a:ext uri="{FF2B5EF4-FFF2-40B4-BE49-F238E27FC236}">
                <a16:creationId xmlns:a16="http://schemas.microsoft.com/office/drawing/2014/main" id="{0EED5104-8ED2-F8A1-AD24-BDADB034684C}"/>
              </a:ext>
            </a:extLst>
          </p:cNvPr>
          <p:cNvSpPr txBox="1">
            <a:spLocks/>
          </p:cNvSpPr>
          <p:nvPr/>
        </p:nvSpPr>
        <p:spPr>
          <a:xfrm>
            <a:off x="86070" y="66530"/>
            <a:ext cx="347915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เครื่องมือที่ใช้ในการวิจัย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36522-90A1-2981-C76F-6C57D0F330B0}"/>
              </a:ext>
            </a:extLst>
          </p:cNvPr>
          <p:cNvSpPr txBox="1"/>
          <p:nvPr/>
        </p:nvSpPr>
        <p:spPr>
          <a:xfrm>
            <a:off x="5568966" y="1156078"/>
            <a:ext cx="2542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แบบสัมภาษณ์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9FAD00-4CEB-14D7-0F29-5C6C56FFC763}"/>
              </a:ext>
            </a:extLst>
          </p:cNvPr>
          <p:cNvCxnSpPr>
            <a:cxnSpLocks/>
          </p:cNvCxnSpPr>
          <p:nvPr/>
        </p:nvCxnSpPr>
        <p:spPr>
          <a:xfrm>
            <a:off x="0" y="665686"/>
            <a:ext cx="29754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F2EAF-5CC3-3C0F-8D10-CE47B1FA059C}"/>
              </a:ext>
            </a:extLst>
          </p:cNvPr>
          <p:cNvGrpSpPr/>
          <p:nvPr/>
        </p:nvGrpSpPr>
        <p:grpSpPr>
          <a:xfrm>
            <a:off x="4809813" y="1599443"/>
            <a:ext cx="3758150" cy="2238829"/>
            <a:chOff x="3855157" y="285271"/>
            <a:chExt cx="4723333" cy="2813813"/>
          </a:xfrm>
        </p:grpSpPr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9E2C54CD-4543-1413-B2DF-44DCB851BA9D}"/>
                </a:ext>
              </a:extLst>
            </p:cNvPr>
            <p:cNvSpPr/>
            <p:nvPr/>
          </p:nvSpPr>
          <p:spPr>
            <a:xfrm>
              <a:off x="6110453" y="807335"/>
              <a:ext cx="1464921" cy="325538"/>
            </a:xfrm>
            <a:custGeom>
              <a:avLst/>
              <a:gdLst>
                <a:gd name="connsiteX0" fmla="*/ 0 w 4277904"/>
                <a:gd name="connsiteY0" fmla="*/ 74714 h 942815"/>
                <a:gd name="connsiteX1" fmla="*/ 3900668 w 4277904"/>
                <a:gd name="connsiteY1" fmla="*/ 86289 h 942815"/>
                <a:gd name="connsiteX2" fmla="*/ 3906456 w 4277904"/>
                <a:gd name="connsiteY2" fmla="*/ 942815 h 942815"/>
                <a:gd name="connsiteX0" fmla="*/ 0 w 4277904"/>
                <a:gd name="connsiteY0" fmla="*/ 74714 h 942815"/>
                <a:gd name="connsiteX1" fmla="*/ 3900668 w 4277904"/>
                <a:gd name="connsiteY1" fmla="*/ 86289 h 942815"/>
                <a:gd name="connsiteX2" fmla="*/ 3906456 w 4277904"/>
                <a:gd name="connsiteY2" fmla="*/ 942815 h 942815"/>
                <a:gd name="connsiteX0" fmla="*/ 0 w 4049001"/>
                <a:gd name="connsiteY0" fmla="*/ 74714 h 942815"/>
                <a:gd name="connsiteX1" fmla="*/ 3900668 w 4049001"/>
                <a:gd name="connsiteY1" fmla="*/ 86289 h 942815"/>
                <a:gd name="connsiteX2" fmla="*/ 3906456 w 4049001"/>
                <a:gd name="connsiteY2" fmla="*/ 942815 h 942815"/>
                <a:gd name="connsiteX0" fmla="*/ 0 w 4049001"/>
                <a:gd name="connsiteY0" fmla="*/ 26851 h 894952"/>
                <a:gd name="connsiteX1" fmla="*/ 3900668 w 4049001"/>
                <a:gd name="connsiteY1" fmla="*/ 38426 h 894952"/>
                <a:gd name="connsiteX2" fmla="*/ 3906456 w 4049001"/>
                <a:gd name="connsiteY2" fmla="*/ 894952 h 894952"/>
                <a:gd name="connsiteX0" fmla="*/ 0 w 4049001"/>
                <a:gd name="connsiteY0" fmla="*/ 0 h 868101"/>
                <a:gd name="connsiteX1" fmla="*/ 3900668 w 4049001"/>
                <a:gd name="connsiteY1" fmla="*/ 11575 h 868101"/>
                <a:gd name="connsiteX2" fmla="*/ 3906456 w 4049001"/>
                <a:gd name="connsiteY2" fmla="*/ 868101 h 868101"/>
                <a:gd name="connsiteX0" fmla="*/ 0 w 3906456"/>
                <a:gd name="connsiteY0" fmla="*/ 0 h 868101"/>
                <a:gd name="connsiteX1" fmla="*/ 3900668 w 3906456"/>
                <a:gd name="connsiteY1" fmla="*/ 11575 h 868101"/>
                <a:gd name="connsiteX2" fmla="*/ 3906456 w 3906456"/>
                <a:gd name="connsiteY2" fmla="*/ 868101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6456" h="868101">
                  <a:moveTo>
                    <a:pt x="0" y="0"/>
                  </a:moveTo>
                  <a:lnTo>
                    <a:pt x="3900668" y="11575"/>
                  </a:lnTo>
                  <a:cubicBezTo>
                    <a:pt x="3903562" y="237280"/>
                    <a:pt x="3905009" y="680012"/>
                    <a:pt x="3906456" y="868101"/>
                  </a:cubicBezTo>
                </a:path>
              </a:pathLst>
            </a:custGeom>
            <a:noFill/>
            <a:ln w="38100">
              <a:solidFill>
                <a:srgbClr val="00CC99"/>
              </a:solidFill>
              <a:prstDash val="dash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/>
            </a:p>
          </p:txBody>
        </p:sp>
        <p:sp>
          <p:nvSpPr>
            <p:cNvPr id="10" name="Freeform 40">
              <a:extLst>
                <a:ext uri="{FF2B5EF4-FFF2-40B4-BE49-F238E27FC236}">
                  <a16:creationId xmlns:a16="http://schemas.microsoft.com/office/drawing/2014/main" id="{56A01FF3-8884-65C3-B52A-83B8EF9F8618}"/>
                </a:ext>
              </a:extLst>
            </p:cNvPr>
            <p:cNvSpPr/>
            <p:nvPr/>
          </p:nvSpPr>
          <p:spPr>
            <a:xfrm flipH="1">
              <a:off x="5109632" y="1692177"/>
              <a:ext cx="1207096" cy="325538"/>
            </a:xfrm>
            <a:custGeom>
              <a:avLst/>
              <a:gdLst>
                <a:gd name="connsiteX0" fmla="*/ 0 w 4277904"/>
                <a:gd name="connsiteY0" fmla="*/ 74714 h 942815"/>
                <a:gd name="connsiteX1" fmla="*/ 3900668 w 4277904"/>
                <a:gd name="connsiteY1" fmla="*/ 86289 h 942815"/>
                <a:gd name="connsiteX2" fmla="*/ 3906456 w 4277904"/>
                <a:gd name="connsiteY2" fmla="*/ 942815 h 942815"/>
                <a:gd name="connsiteX0" fmla="*/ 0 w 4277904"/>
                <a:gd name="connsiteY0" fmla="*/ 74714 h 942815"/>
                <a:gd name="connsiteX1" fmla="*/ 3900668 w 4277904"/>
                <a:gd name="connsiteY1" fmla="*/ 86289 h 942815"/>
                <a:gd name="connsiteX2" fmla="*/ 3906456 w 4277904"/>
                <a:gd name="connsiteY2" fmla="*/ 942815 h 942815"/>
                <a:gd name="connsiteX0" fmla="*/ 0 w 4049001"/>
                <a:gd name="connsiteY0" fmla="*/ 74714 h 942815"/>
                <a:gd name="connsiteX1" fmla="*/ 3900668 w 4049001"/>
                <a:gd name="connsiteY1" fmla="*/ 86289 h 942815"/>
                <a:gd name="connsiteX2" fmla="*/ 3906456 w 4049001"/>
                <a:gd name="connsiteY2" fmla="*/ 942815 h 942815"/>
                <a:gd name="connsiteX0" fmla="*/ 0 w 4049001"/>
                <a:gd name="connsiteY0" fmla="*/ 26851 h 894952"/>
                <a:gd name="connsiteX1" fmla="*/ 3900668 w 4049001"/>
                <a:gd name="connsiteY1" fmla="*/ 38426 h 894952"/>
                <a:gd name="connsiteX2" fmla="*/ 3906456 w 4049001"/>
                <a:gd name="connsiteY2" fmla="*/ 894952 h 894952"/>
                <a:gd name="connsiteX0" fmla="*/ 0 w 4049001"/>
                <a:gd name="connsiteY0" fmla="*/ 0 h 868101"/>
                <a:gd name="connsiteX1" fmla="*/ 3900668 w 4049001"/>
                <a:gd name="connsiteY1" fmla="*/ 11575 h 868101"/>
                <a:gd name="connsiteX2" fmla="*/ 3906456 w 4049001"/>
                <a:gd name="connsiteY2" fmla="*/ 868101 h 868101"/>
                <a:gd name="connsiteX0" fmla="*/ 0 w 3906456"/>
                <a:gd name="connsiteY0" fmla="*/ 0 h 868101"/>
                <a:gd name="connsiteX1" fmla="*/ 3900668 w 3906456"/>
                <a:gd name="connsiteY1" fmla="*/ 11575 h 868101"/>
                <a:gd name="connsiteX2" fmla="*/ 3906456 w 3906456"/>
                <a:gd name="connsiteY2" fmla="*/ 868101 h 8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6456" h="868101">
                  <a:moveTo>
                    <a:pt x="0" y="0"/>
                  </a:moveTo>
                  <a:lnTo>
                    <a:pt x="3900668" y="11575"/>
                  </a:lnTo>
                  <a:cubicBezTo>
                    <a:pt x="3903562" y="237280"/>
                    <a:pt x="3905009" y="680012"/>
                    <a:pt x="3906456" y="868101"/>
                  </a:cubicBezTo>
                </a:path>
              </a:pathLst>
            </a:custGeom>
            <a:noFill/>
            <a:ln w="38100">
              <a:solidFill>
                <a:srgbClr val="A1BBE8"/>
              </a:solidFill>
              <a:prstDash val="dash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/>
            </a:p>
          </p:txBody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92EB49E6-77A5-E5BA-A602-A8AEBA8D2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464" y="285271"/>
              <a:ext cx="2008396" cy="1050545"/>
            </a:xfrm>
            <a:custGeom>
              <a:avLst/>
              <a:gdLst>
                <a:gd name="T0" fmla="*/ 4075 w 4301"/>
                <a:gd name="T1" fmla="*/ 2247 h 2248"/>
                <a:gd name="T2" fmla="*/ 225 w 4301"/>
                <a:gd name="T3" fmla="*/ 2247 h 2248"/>
                <a:gd name="T4" fmla="*/ 225 w 4301"/>
                <a:gd name="T5" fmla="*/ 2247 h 2248"/>
                <a:gd name="T6" fmla="*/ 0 w 4301"/>
                <a:gd name="T7" fmla="*/ 2022 h 2248"/>
                <a:gd name="T8" fmla="*/ 0 w 4301"/>
                <a:gd name="T9" fmla="*/ 225 h 2248"/>
                <a:gd name="T10" fmla="*/ 0 w 4301"/>
                <a:gd name="T11" fmla="*/ 225 h 2248"/>
                <a:gd name="T12" fmla="*/ 225 w 4301"/>
                <a:gd name="T13" fmla="*/ 0 h 2248"/>
                <a:gd name="T14" fmla="*/ 4075 w 4301"/>
                <a:gd name="T15" fmla="*/ 0 h 2248"/>
                <a:gd name="T16" fmla="*/ 4075 w 4301"/>
                <a:gd name="T17" fmla="*/ 0 h 2248"/>
                <a:gd name="T18" fmla="*/ 4300 w 4301"/>
                <a:gd name="T19" fmla="*/ 225 h 2248"/>
                <a:gd name="T20" fmla="*/ 4300 w 4301"/>
                <a:gd name="T21" fmla="*/ 2022 h 2248"/>
                <a:gd name="T22" fmla="*/ 4300 w 4301"/>
                <a:gd name="T23" fmla="*/ 2022 h 2248"/>
                <a:gd name="T24" fmla="*/ 4075 w 4301"/>
                <a:gd name="T25" fmla="*/ 2247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1" h="2248">
                  <a:moveTo>
                    <a:pt x="4075" y="2247"/>
                  </a:moveTo>
                  <a:lnTo>
                    <a:pt x="225" y="2247"/>
                  </a:lnTo>
                  <a:lnTo>
                    <a:pt x="225" y="2247"/>
                  </a:lnTo>
                  <a:cubicBezTo>
                    <a:pt x="101" y="2247"/>
                    <a:pt x="0" y="2146"/>
                    <a:pt x="0" y="2022"/>
                  </a:cubicBezTo>
                  <a:lnTo>
                    <a:pt x="0" y="225"/>
                  </a:lnTo>
                  <a:lnTo>
                    <a:pt x="0" y="225"/>
                  </a:lnTo>
                  <a:cubicBezTo>
                    <a:pt x="0" y="100"/>
                    <a:pt x="101" y="0"/>
                    <a:pt x="225" y="0"/>
                  </a:cubicBezTo>
                  <a:lnTo>
                    <a:pt x="4075" y="0"/>
                  </a:lnTo>
                  <a:lnTo>
                    <a:pt x="4075" y="0"/>
                  </a:lnTo>
                  <a:cubicBezTo>
                    <a:pt x="4199" y="0"/>
                    <a:pt x="4300" y="100"/>
                    <a:pt x="4300" y="225"/>
                  </a:cubicBezTo>
                  <a:lnTo>
                    <a:pt x="4300" y="2022"/>
                  </a:lnTo>
                  <a:lnTo>
                    <a:pt x="4300" y="2022"/>
                  </a:lnTo>
                  <a:cubicBezTo>
                    <a:pt x="4300" y="2146"/>
                    <a:pt x="4199" y="2247"/>
                    <a:pt x="4075" y="2247"/>
                  </a:cubicBezTo>
                </a:path>
              </a:pathLst>
            </a:custGeom>
            <a:solidFill>
              <a:srgbClr val="00CC9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Poppins Light" pitchFamily="2" charset="77"/>
              </a:endParaRPr>
            </a:p>
          </p:txBody>
        </p:sp>
        <p:sp>
          <p:nvSpPr>
            <p:cNvPr id="23" name="Freeform 240">
              <a:extLst>
                <a:ext uri="{FF2B5EF4-FFF2-40B4-BE49-F238E27FC236}">
                  <a16:creationId xmlns:a16="http://schemas.microsoft.com/office/drawing/2014/main" id="{B2411845-8003-9F71-A2C5-B9C3CB962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157" y="559236"/>
              <a:ext cx="500555" cy="500553"/>
            </a:xfrm>
            <a:custGeom>
              <a:avLst/>
              <a:gdLst>
                <a:gd name="T0" fmla="*/ 1072 w 1073"/>
                <a:gd name="T1" fmla="*/ 537 h 1073"/>
                <a:gd name="T2" fmla="*/ 1072 w 1073"/>
                <a:gd name="T3" fmla="*/ 537 h 1073"/>
                <a:gd name="T4" fmla="*/ 536 w 1073"/>
                <a:gd name="T5" fmla="*/ 1072 h 1073"/>
                <a:gd name="T6" fmla="*/ 536 w 1073"/>
                <a:gd name="T7" fmla="*/ 1072 h 1073"/>
                <a:gd name="T8" fmla="*/ 0 w 1073"/>
                <a:gd name="T9" fmla="*/ 537 h 1073"/>
                <a:gd name="T10" fmla="*/ 0 w 1073"/>
                <a:gd name="T11" fmla="*/ 537 h 1073"/>
                <a:gd name="T12" fmla="*/ 536 w 1073"/>
                <a:gd name="T13" fmla="*/ 0 h 1073"/>
                <a:gd name="T14" fmla="*/ 536 w 1073"/>
                <a:gd name="T15" fmla="*/ 0 h 1073"/>
                <a:gd name="T16" fmla="*/ 1072 w 1073"/>
                <a:gd name="T17" fmla="*/ 537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3" h="1073">
                  <a:moveTo>
                    <a:pt x="1072" y="537"/>
                  </a:moveTo>
                  <a:lnTo>
                    <a:pt x="1072" y="537"/>
                  </a:lnTo>
                  <a:cubicBezTo>
                    <a:pt x="1072" y="833"/>
                    <a:pt x="832" y="1072"/>
                    <a:pt x="536" y="1072"/>
                  </a:cubicBezTo>
                  <a:lnTo>
                    <a:pt x="536" y="1072"/>
                  </a:lnTo>
                  <a:cubicBezTo>
                    <a:pt x="240" y="1072"/>
                    <a:pt x="0" y="833"/>
                    <a:pt x="0" y="537"/>
                  </a:cubicBezTo>
                  <a:lnTo>
                    <a:pt x="0" y="537"/>
                  </a:lnTo>
                  <a:cubicBezTo>
                    <a:pt x="0" y="241"/>
                    <a:pt x="240" y="0"/>
                    <a:pt x="536" y="0"/>
                  </a:cubicBezTo>
                  <a:lnTo>
                    <a:pt x="536" y="0"/>
                  </a:lnTo>
                  <a:cubicBezTo>
                    <a:pt x="832" y="0"/>
                    <a:pt x="1072" y="241"/>
                    <a:pt x="1072" y="537"/>
                  </a:cubicBezTo>
                </a:path>
              </a:pathLst>
            </a:custGeom>
            <a:solidFill>
              <a:schemeClr val="bg1"/>
            </a:solidFill>
            <a:ln w="63500" cap="flat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Poppins Light" pitchFamily="2" charset="77"/>
              </a:endParaRPr>
            </a:p>
          </p:txBody>
        </p:sp>
        <p:sp>
          <p:nvSpPr>
            <p:cNvPr id="26" name="Freeform 316">
              <a:extLst>
                <a:ext uri="{FF2B5EF4-FFF2-40B4-BE49-F238E27FC236}">
                  <a16:creationId xmlns:a16="http://schemas.microsoft.com/office/drawing/2014/main" id="{673B9626-FD15-FA02-B1B5-C9709A503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464" y="2048539"/>
              <a:ext cx="2008396" cy="1050545"/>
            </a:xfrm>
            <a:custGeom>
              <a:avLst/>
              <a:gdLst>
                <a:gd name="T0" fmla="*/ 4075 w 4301"/>
                <a:gd name="T1" fmla="*/ 2246 h 2247"/>
                <a:gd name="T2" fmla="*/ 225 w 4301"/>
                <a:gd name="T3" fmla="*/ 2246 h 2247"/>
                <a:gd name="T4" fmla="*/ 225 w 4301"/>
                <a:gd name="T5" fmla="*/ 2246 h 2247"/>
                <a:gd name="T6" fmla="*/ 0 w 4301"/>
                <a:gd name="T7" fmla="*/ 2021 h 2247"/>
                <a:gd name="T8" fmla="*/ 0 w 4301"/>
                <a:gd name="T9" fmla="*/ 225 h 2247"/>
                <a:gd name="T10" fmla="*/ 0 w 4301"/>
                <a:gd name="T11" fmla="*/ 225 h 2247"/>
                <a:gd name="T12" fmla="*/ 225 w 4301"/>
                <a:gd name="T13" fmla="*/ 0 h 2247"/>
                <a:gd name="T14" fmla="*/ 4075 w 4301"/>
                <a:gd name="T15" fmla="*/ 0 h 2247"/>
                <a:gd name="T16" fmla="*/ 4075 w 4301"/>
                <a:gd name="T17" fmla="*/ 0 h 2247"/>
                <a:gd name="T18" fmla="*/ 4300 w 4301"/>
                <a:gd name="T19" fmla="*/ 225 h 2247"/>
                <a:gd name="T20" fmla="*/ 4300 w 4301"/>
                <a:gd name="T21" fmla="*/ 2021 h 2247"/>
                <a:gd name="T22" fmla="*/ 4300 w 4301"/>
                <a:gd name="T23" fmla="*/ 2021 h 2247"/>
                <a:gd name="T24" fmla="*/ 4075 w 4301"/>
                <a:gd name="T25" fmla="*/ 2246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1" h="2247">
                  <a:moveTo>
                    <a:pt x="4075" y="2246"/>
                  </a:moveTo>
                  <a:lnTo>
                    <a:pt x="225" y="2246"/>
                  </a:lnTo>
                  <a:lnTo>
                    <a:pt x="225" y="2246"/>
                  </a:lnTo>
                  <a:cubicBezTo>
                    <a:pt x="101" y="2246"/>
                    <a:pt x="0" y="2145"/>
                    <a:pt x="0" y="2021"/>
                  </a:cubicBezTo>
                  <a:lnTo>
                    <a:pt x="0" y="225"/>
                  </a:lnTo>
                  <a:lnTo>
                    <a:pt x="0" y="225"/>
                  </a:lnTo>
                  <a:cubicBezTo>
                    <a:pt x="0" y="101"/>
                    <a:pt x="101" y="0"/>
                    <a:pt x="225" y="0"/>
                  </a:cubicBezTo>
                  <a:lnTo>
                    <a:pt x="4075" y="0"/>
                  </a:lnTo>
                  <a:lnTo>
                    <a:pt x="4075" y="0"/>
                  </a:lnTo>
                  <a:cubicBezTo>
                    <a:pt x="4199" y="0"/>
                    <a:pt x="4300" y="101"/>
                    <a:pt x="4300" y="225"/>
                  </a:cubicBezTo>
                  <a:lnTo>
                    <a:pt x="4300" y="2021"/>
                  </a:lnTo>
                  <a:lnTo>
                    <a:pt x="4300" y="2021"/>
                  </a:lnTo>
                  <a:cubicBezTo>
                    <a:pt x="4300" y="2145"/>
                    <a:pt x="4199" y="2246"/>
                    <a:pt x="4075" y="2246"/>
                  </a:cubicBezTo>
                </a:path>
              </a:pathLst>
            </a:custGeom>
            <a:solidFill>
              <a:srgbClr val="556D9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Poppins Light" pitchFamily="2" charset="77"/>
              </a:endParaRPr>
            </a:p>
          </p:txBody>
        </p:sp>
        <p:sp>
          <p:nvSpPr>
            <p:cNvPr id="27" name="Freeform 391">
              <a:extLst>
                <a:ext uri="{FF2B5EF4-FFF2-40B4-BE49-F238E27FC236}">
                  <a16:creationId xmlns:a16="http://schemas.microsoft.com/office/drawing/2014/main" id="{A4ABC06B-A209-7BEE-90D2-F12DB94D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157" y="2322504"/>
              <a:ext cx="500555" cy="500553"/>
            </a:xfrm>
            <a:custGeom>
              <a:avLst/>
              <a:gdLst>
                <a:gd name="T0" fmla="*/ 1072 w 1073"/>
                <a:gd name="T1" fmla="*/ 535 h 1071"/>
                <a:gd name="T2" fmla="*/ 1072 w 1073"/>
                <a:gd name="T3" fmla="*/ 535 h 1071"/>
                <a:gd name="T4" fmla="*/ 536 w 1073"/>
                <a:gd name="T5" fmla="*/ 1070 h 1071"/>
                <a:gd name="T6" fmla="*/ 536 w 1073"/>
                <a:gd name="T7" fmla="*/ 1070 h 1071"/>
                <a:gd name="T8" fmla="*/ 0 w 1073"/>
                <a:gd name="T9" fmla="*/ 535 h 1071"/>
                <a:gd name="T10" fmla="*/ 0 w 1073"/>
                <a:gd name="T11" fmla="*/ 535 h 1071"/>
                <a:gd name="T12" fmla="*/ 536 w 1073"/>
                <a:gd name="T13" fmla="*/ 0 h 1071"/>
                <a:gd name="T14" fmla="*/ 536 w 1073"/>
                <a:gd name="T15" fmla="*/ 0 h 1071"/>
                <a:gd name="T16" fmla="*/ 1072 w 1073"/>
                <a:gd name="T17" fmla="*/ 535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3" h="1071">
                  <a:moveTo>
                    <a:pt x="1072" y="535"/>
                  </a:moveTo>
                  <a:lnTo>
                    <a:pt x="1072" y="535"/>
                  </a:lnTo>
                  <a:cubicBezTo>
                    <a:pt x="1072" y="830"/>
                    <a:pt x="832" y="1070"/>
                    <a:pt x="536" y="1070"/>
                  </a:cubicBezTo>
                  <a:lnTo>
                    <a:pt x="536" y="1070"/>
                  </a:lnTo>
                  <a:cubicBezTo>
                    <a:pt x="240" y="1070"/>
                    <a:pt x="0" y="830"/>
                    <a:pt x="0" y="535"/>
                  </a:cubicBezTo>
                  <a:lnTo>
                    <a:pt x="0" y="535"/>
                  </a:lnTo>
                  <a:cubicBezTo>
                    <a:pt x="0" y="239"/>
                    <a:pt x="240" y="0"/>
                    <a:pt x="536" y="0"/>
                  </a:cubicBezTo>
                  <a:lnTo>
                    <a:pt x="536" y="0"/>
                  </a:lnTo>
                  <a:cubicBezTo>
                    <a:pt x="832" y="0"/>
                    <a:pt x="1072" y="239"/>
                    <a:pt x="1072" y="535"/>
                  </a:cubicBezTo>
                </a:path>
              </a:pathLst>
            </a:custGeom>
            <a:solidFill>
              <a:schemeClr val="bg1"/>
            </a:solidFill>
            <a:ln w="63500" cap="flat">
              <a:solidFill>
                <a:srgbClr val="556D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Poppins Light" pitchFamily="2" charset="77"/>
              </a:endParaRPr>
            </a:p>
          </p:txBody>
        </p:sp>
        <p:sp>
          <p:nvSpPr>
            <p:cNvPr id="46" name="Freeform 468">
              <a:extLst>
                <a:ext uri="{FF2B5EF4-FFF2-40B4-BE49-F238E27FC236}">
                  <a16:creationId xmlns:a16="http://schemas.microsoft.com/office/drawing/2014/main" id="{B40736B5-7416-ECA5-0120-D0C915F8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035" y="1166905"/>
              <a:ext cx="2010455" cy="1050545"/>
            </a:xfrm>
            <a:custGeom>
              <a:avLst/>
              <a:gdLst>
                <a:gd name="T0" fmla="*/ 4076 w 4302"/>
                <a:gd name="T1" fmla="*/ 2247 h 2248"/>
                <a:gd name="T2" fmla="*/ 225 w 4302"/>
                <a:gd name="T3" fmla="*/ 2247 h 2248"/>
                <a:gd name="T4" fmla="*/ 225 w 4302"/>
                <a:gd name="T5" fmla="*/ 2247 h 2248"/>
                <a:gd name="T6" fmla="*/ 0 w 4302"/>
                <a:gd name="T7" fmla="*/ 2022 h 2248"/>
                <a:gd name="T8" fmla="*/ 0 w 4302"/>
                <a:gd name="T9" fmla="*/ 225 h 2248"/>
                <a:gd name="T10" fmla="*/ 0 w 4302"/>
                <a:gd name="T11" fmla="*/ 225 h 2248"/>
                <a:gd name="T12" fmla="*/ 225 w 4302"/>
                <a:gd name="T13" fmla="*/ 0 h 2248"/>
                <a:gd name="T14" fmla="*/ 4076 w 4302"/>
                <a:gd name="T15" fmla="*/ 0 h 2248"/>
                <a:gd name="T16" fmla="*/ 4076 w 4302"/>
                <a:gd name="T17" fmla="*/ 0 h 2248"/>
                <a:gd name="T18" fmla="*/ 4301 w 4302"/>
                <a:gd name="T19" fmla="*/ 225 h 2248"/>
                <a:gd name="T20" fmla="*/ 4301 w 4302"/>
                <a:gd name="T21" fmla="*/ 2022 h 2248"/>
                <a:gd name="T22" fmla="*/ 4301 w 4302"/>
                <a:gd name="T23" fmla="*/ 2022 h 2248"/>
                <a:gd name="T24" fmla="*/ 4076 w 4302"/>
                <a:gd name="T25" fmla="*/ 2247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2" h="2248">
                  <a:moveTo>
                    <a:pt x="4076" y="2247"/>
                  </a:moveTo>
                  <a:lnTo>
                    <a:pt x="225" y="2247"/>
                  </a:lnTo>
                  <a:lnTo>
                    <a:pt x="225" y="2247"/>
                  </a:lnTo>
                  <a:cubicBezTo>
                    <a:pt x="101" y="2247"/>
                    <a:pt x="0" y="2146"/>
                    <a:pt x="0" y="2022"/>
                  </a:cubicBezTo>
                  <a:lnTo>
                    <a:pt x="0" y="225"/>
                  </a:lnTo>
                  <a:lnTo>
                    <a:pt x="0" y="225"/>
                  </a:lnTo>
                  <a:cubicBezTo>
                    <a:pt x="0" y="101"/>
                    <a:pt x="101" y="0"/>
                    <a:pt x="225" y="0"/>
                  </a:cubicBezTo>
                  <a:lnTo>
                    <a:pt x="4076" y="0"/>
                  </a:lnTo>
                  <a:lnTo>
                    <a:pt x="4076" y="0"/>
                  </a:lnTo>
                  <a:cubicBezTo>
                    <a:pt x="4200" y="0"/>
                    <a:pt x="4301" y="101"/>
                    <a:pt x="4301" y="225"/>
                  </a:cubicBezTo>
                  <a:lnTo>
                    <a:pt x="4301" y="2022"/>
                  </a:lnTo>
                  <a:lnTo>
                    <a:pt x="4301" y="2022"/>
                  </a:lnTo>
                  <a:cubicBezTo>
                    <a:pt x="4301" y="2146"/>
                    <a:pt x="4200" y="2247"/>
                    <a:pt x="4076" y="2247"/>
                  </a:cubicBezTo>
                </a:path>
              </a:pathLst>
            </a:custGeom>
            <a:solidFill>
              <a:srgbClr val="A1BBE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Poppins Light" pitchFamily="2" charset="77"/>
              </a:endParaRPr>
            </a:p>
          </p:txBody>
        </p:sp>
        <p:sp>
          <p:nvSpPr>
            <p:cNvPr id="55" name="Freeform 541">
              <a:extLst>
                <a:ext uri="{FF2B5EF4-FFF2-40B4-BE49-F238E27FC236}">
                  <a16:creationId xmlns:a16="http://schemas.microsoft.com/office/drawing/2014/main" id="{B7341D38-A53F-15F2-7B2F-F104A584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728" y="1440870"/>
              <a:ext cx="500553" cy="502614"/>
            </a:xfrm>
            <a:custGeom>
              <a:avLst/>
              <a:gdLst>
                <a:gd name="T0" fmla="*/ 1072 w 1073"/>
                <a:gd name="T1" fmla="*/ 536 h 1074"/>
                <a:gd name="T2" fmla="*/ 1072 w 1073"/>
                <a:gd name="T3" fmla="*/ 536 h 1074"/>
                <a:gd name="T4" fmla="*/ 536 w 1073"/>
                <a:gd name="T5" fmla="*/ 1073 h 1074"/>
                <a:gd name="T6" fmla="*/ 536 w 1073"/>
                <a:gd name="T7" fmla="*/ 1073 h 1074"/>
                <a:gd name="T8" fmla="*/ 0 w 1073"/>
                <a:gd name="T9" fmla="*/ 536 h 1074"/>
                <a:gd name="T10" fmla="*/ 0 w 1073"/>
                <a:gd name="T11" fmla="*/ 536 h 1074"/>
                <a:gd name="T12" fmla="*/ 536 w 1073"/>
                <a:gd name="T13" fmla="*/ 0 h 1074"/>
                <a:gd name="T14" fmla="*/ 536 w 1073"/>
                <a:gd name="T15" fmla="*/ 0 h 1074"/>
                <a:gd name="T16" fmla="*/ 1072 w 1073"/>
                <a:gd name="T17" fmla="*/ 536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3" h="1074">
                  <a:moveTo>
                    <a:pt x="1072" y="536"/>
                  </a:moveTo>
                  <a:lnTo>
                    <a:pt x="1072" y="536"/>
                  </a:lnTo>
                  <a:cubicBezTo>
                    <a:pt x="1072" y="832"/>
                    <a:pt x="832" y="1073"/>
                    <a:pt x="536" y="1073"/>
                  </a:cubicBezTo>
                  <a:lnTo>
                    <a:pt x="536" y="1073"/>
                  </a:lnTo>
                  <a:cubicBezTo>
                    <a:pt x="240" y="1073"/>
                    <a:pt x="0" y="832"/>
                    <a:pt x="0" y="536"/>
                  </a:cubicBezTo>
                  <a:lnTo>
                    <a:pt x="0" y="536"/>
                  </a:lnTo>
                  <a:cubicBezTo>
                    <a:pt x="0" y="240"/>
                    <a:pt x="240" y="0"/>
                    <a:pt x="536" y="0"/>
                  </a:cubicBezTo>
                  <a:lnTo>
                    <a:pt x="536" y="0"/>
                  </a:lnTo>
                  <a:cubicBezTo>
                    <a:pt x="832" y="0"/>
                    <a:pt x="1072" y="240"/>
                    <a:pt x="1072" y="536"/>
                  </a:cubicBezTo>
                </a:path>
              </a:pathLst>
            </a:custGeom>
            <a:solidFill>
              <a:schemeClr val="bg1"/>
            </a:solidFill>
            <a:ln w="63500" cap="flat">
              <a:solidFill>
                <a:srgbClr val="A1BBE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Poppins Light" pitchFamily="2" charset="7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E84186-6F00-E45D-20E9-9E4187767DBE}"/>
                </a:ext>
              </a:extLst>
            </p:cNvPr>
            <p:cNvSpPr txBox="1"/>
            <p:nvPr/>
          </p:nvSpPr>
          <p:spPr>
            <a:xfrm>
              <a:off x="3907406" y="490620"/>
              <a:ext cx="383759" cy="6527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h-TH" sz="2775" b="1" spc="-109" dirty="0">
                  <a:solidFill>
                    <a:srgbClr val="00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en-US" sz="2775" b="1" spc="-109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3F7C775-F67E-E8A5-B01D-18C1F845C166}"/>
                </a:ext>
              </a:extLst>
            </p:cNvPr>
            <p:cNvSpPr txBox="1"/>
            <p:nvPr/>
          </p:nvSpPr>
          <p:spPr>
            <a:xfrm>
              <a:off x="6407153" y="1437731"/>
              <a:ext cx="305340" cy="51937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h-TH" sz="2775" b="1" spc="-109" dirty="0">
                  <a:solidFill>
                    <a:srgbClr val="A1BBE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en-US" sz="2775" b="1" spc="-109" dirty="0">
                <a:solidFill>
                  <a:srgbClr val="A1BB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5ACA61D-EA0C-F756-444E-20A5B7A0BFED}"/>
                </a:ext>
              </a:extLst>
            </p:cNvPr>
            <p:cNvSpPr txBox="1"/>
            <p:nvPr/>
          </p:nvSpPr>
          <p:spPr>
            <a:xfrm>
              <a:off x="3907404" y="2251455"/>
              <a:ext cx="383759" cy="6527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h-TH" sz="2775" b="1" spc="-109" dirty="0">
                  <a:solidFill>
                    <a:srgbClr val="556D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en-US" sz="2775" b="1" spc="-109" dirty="0">
                <a:solidFill>
                  <a:srgbClr val="556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A7497D9E-0CC1-B5BA-8A03-768B2FEAC33B}"/>
                </a:ext>
              </a:extLst>
            </p:cNvPr>
            <p:cNvSpPr txBox="1"/>
            <p:nvPr/>
          </p:nvSpPr>
          <p:spPr>
            <a:xfrm>
              <a:off x="4544286" y="577446"/>
              <a:ext cx="14483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ข้อมูลทั่วไป</a:t>
              </a:r>
              <a:r>
                <a:rPr lang="th-TH" sz="180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A782375A-DD71-5132-9312-B62E5C1FADE2}"/>
                </a:ext>
              </a:extLst>
            </p:cNvPr>
            <p:cNvSpPr txBox="1"/>
            <p:nvPr/>
          </p:nvSpPr>
          <p:spPr>
            <a:xfrm>
              <a:off x="6799030" y="1153440"/>
              <a:ext cx="1694454" cy="1044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1600" b="1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ความรอบรู้ด้านทันตสุขภาพในการดูแลสุขภาพช่องปาก</a:t>
              </a:r>
              <a:r>
                <a:rPr lang="th-TH" sz="160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endPara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0ABC757E-826B-FCCE-24DE-5EB817A4A679}"/>
                </a:ext>
              </a:extLst>
            </p:cNvPr>
            <p:cNvSpPr txBox="1"/>
            <p:nvPr/>
          </p:nvSpPr>
          <p:spPr>
            <a:xfrm>
              <a:off x="4332658" y="1845595"/>
              <a:ext cx="1794899" cy="1044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AngsanaNew"/>
                <a:cs typeface="TH SarabunPSK" panose="020B0500040200020003" pitchFamily="34" charset="-34"/>
              </a:endParaRPr>
            </a:p>
            <a:p>
              <a:r>
                <a:rPr lang="th-TH" sz="1600" b="1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ea typeface="AngsanaNew"/>
                  <a:cs typeface="TH SarabunPSK" panose="020B0500040200020003" pitchFamily="34" charset="-34"/>
                </a:rPr>
                <a:t>พฤติกรรมการดูแลสุขภาพช่องปาก</a:t>
              </a:r>
              <a:r>
                <a:rPr lang="th-TH" sz="160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ea typeface="AngsanaNew"/>
                  <a:cs typeface="TH SarabunPSK" panose="020B0500040200020003" pitchFamily="34" charset="-34"/>
                </a:rPr>
                <a:t> </a:t>
              </a:r>
              <a:endPara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12593B0-D072-C794-8CD3-35403651A291}"/>
              </a:ext>
            </a:extLst>
          </p:cNvPr>
          <p:cNvSpPr/>
          <p:nvPr/>
        </p:nvSpPr>
        <p:spPr>
          <a:xfrm>
            <a:off x="1221602" y="1437398"/>
            <a:ext cx="2201426" cy="2201408"/>
          </a:xfrm>
          <a:prstGeom prst="ellipse">
            <a:avLst/>
          </a:prstGeom>
          <a:solidFill>
            <a:srgbClr val="FF7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/>
          </a:p>
        </p:txBody>
      </p:sp>
      <p:pic>
        <p:nvPicPr>
          <p:cNvPr id="8" name="Picture Placeholder 35">
            <a:extLst>
              <a:ext uri="{FF2B5EF4-FFF2-40B4-BE49-F238E27FC236}">
                <a16:creationId xmlns:a16="http://schemas.microsoft.com/office/drawing/2014/main" id="{10846937-83C2-4E7D-EF97-B705F62B6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4" b="91852" l="13125" r="84375">
                        <a14:foregroundMark x1="18229" y1="57593" x2="16250" y2="66667"/>
                        <a14:foregroundMark x1="13333" y1="67407" x2="13438" y2="60556"/>
                        <a14:foregroundMark x1="79688" y1="58148" x2="81458" y2="69444"/>
                        <a14:foregroundMark x1="83854" y1="59444" x2="84479" y2="67407"/>
                        <a14:foregroundMark x1="51042" y1="14074" x2="59167" y2="8704"/>
                        <a14:foregroundMark x1="59375" y1="91852" x2="61667" y2="91852"/>
                        <a14:foregroundMark x1="71250" y1="34444" x2="62604" y2="36481"/>
                      </a14:backgroundRemoval>
                    </a14:imgEffect>
                  </a14:imgLayer>
                </a14:imgProps>
              </a:ext>
            </a:extLst>
          </a:blip>
          <a:srcRect l="12200" r="15075"/>
          <a:stretch/>
        </p:blipFill>
        <p:spPr>
          <a:xfrm rot="257030">
            <a:off x="506492" y="1169360"/>
            <a:ext cx="3297824" cy="2550876"/>
          </a:xfrm>
          <a:custGeom>
            <a:avLst/>
            <a:gdLst>
              <a:gd name="connsiteX0" fmla="*/ 0 w 2578100"/>
              <a:gd name="connsiteY0" fmla="*/ 0 h 2792727"/>
              <a:gd name="connsiteX1" fmla="*/ 2578100 w 2578100"/>
              <a:gd name="connsiteY1" fmla="*/ 0 h 2792727"/>
              <a:gd name="connsiteX2" fmla="*/ 2578100 w 2578100"/>
              <a:gd name="connsiteY2" fmla="*/ 2792727 h 2792727"/>
              <a:gd name="connsiteX3" fmla="*/ 0 w 2578100"/>
              <a:gd name="connsiteY3" fmla="*/ 2792727 h 27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100" h="2792727">
                <a:moveTo>
                  <a:pt x="0" y="0"/>
                </a:moveTo>
                <a:lnTo>
                  <a:pt x="2578100" y="0"/>
                </a:lnTo>
                <a:lnTo>
                  <a:pt x="2578100" y="2792727"/>
                </a:lnTo>
                <a:lnTo>
                  <a:pt x="0" y="2792727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0FBCB9-9E23-EECB-9ABE-515BC7D5A39A}"/>
              </a:ext>
            </a:extLst>
          </p:cNvPr>
          <p:cNvSpPr txBox="1"/>
          <p:nvPr/>
        </p:nvSpPr>
        <p:spPr>
          <a:xfrm>
            <a:off x="1090922" y="4077218"/>
            <a:ext cx="2542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เครื่องมือที่ใช้ทดลอง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7353D-80E0-41CA-77E5-84A1055D6F08}"/>
              </a:ext>
            </a:extLst>
          </p:cNvPr>
          <p:cNvSpPr txBox="1"/>
          <p:nvPr/>
        </p:nvSpPr>
        <p:spPr>
          <a:xfrm>
            <a:off x="1090922" y="3808429"/>
            <a:ext cx="2542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โปรแกรมส่งเสริมทันตสุขภาพ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椭圆 14">
            <a:extLst>
              <a:ext uri="{FF2B5EF4-FFF2-40B4-BE49-F238E27FC236}">
                <a16:creationId xmlns:a16="http://schemas.microsoft.com/office/drawing/2014/main" id="{0D94B459-04E1-517D-8CDD-6D584AA6EB9E}"/>
              </a:ext>
            </a:extLst>
          </p:cNvPr>
          <p:cNvSpPr/>
          <p:nvPr/>
        </p:nvSpPr>
        <p:spPr>
          <a:xfrm>
            <a:off x="8567963" y="64696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10</a:t>
            </a:r>
            <a:endParaRPr lang="zh-CN" altLang="en-US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6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0;p28">
            <a:extLst>
              <a:ext uri="{FF2B5EF4-FFF2-40B4-BE49-F238E27FC236}">
                <a16:creationId xmlns:a16="http://schemas.microsoft.com/office/drawing/2014/main" id="{0EED5104-8ED2-F8A1-AD24-BDADB034684C}"/>
              </a:ext>
            </a:extLst>
          </p:cNvPr>
          <p:cNvSpPr txBox="1">
            <a:spLocks/>
          </p:cNvSpPr>
          <p:nvPr/>
        </p:nvSpPr>
        <p:spPr>
          <a:xfrm>
            <a:off x="3065410" y="-20119"/>
            <a:ext cx="301317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</a:t>
            </a:r>
          </a:p>
        </p:txBody>
      </p:sp>
      <p:sp>
        <p:nvSpPr>
          <p:cNvPr id="16" name="Google Shape;131;p26">
            <a:extLst>
              <a:ext uri="{FF2B5EF4-FFF2-40B4-BE49-F238E27FC236}">
                <a16:creationId xmlns:a16="http://schemas.microsoft.com/office/drawing/2014/main" id="{F8CD27BB-65F8-9D53-529E-0162AC38B527}"/>
              </a:ext>
            </a:extLst>
          </p:cNvPr>
          <p:cNvSpPr/>
          <p:nvPr/>
        </p:nvSpPr>
        <p:spPr>
          <a:xfrm rot="-5400000" flipH="1">
            <a:off x="7495750" y="2275000"/>
            <a:ext cx="30757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7B404AC-E218-99AF-4D36-26463C60E863}"/>
              </a:ext>
            </a:extLst>
          </p:cNvPr>
          <p:cNvSpPr txBox="1"/>
          <p:nvPr/>
        </p:nvSpPr>
        <p:spPr>
          <a:xfrm>
            <a:off x="2285999" y="4179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Descriptive Statistics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B43E65-F439-6AEC-B015-8AD081DB4ECA}"/>
              </a:ext>
            </a:extLst>
          </p:cNvPr>
          <p:cNvGrpSpPr/>
          <p:nvPr/>
        </p:nvGrpSpPr>
        <p:grpSpPr>
          <a:xfrm>
            <a:off x="1578483" y="1538190"/>
            <a:ext cx="2267835" cy="3029677"/>
            <a:chOff x="1591626" y="5841391"/>
            <a:chExt cx="6068893" cy="8107637"/>
          </a:xfrm>
        </p:grpSpPr>
        <p:sp>
          <p:nvSpPr>
            <p:cNvPr id="4" name="Freeform 515">
              <a:extLst>
                <a:ext uri="{FF2B5EF4-FFF2-40B4-BE49-F238E27FC236}">
                  <a16:creationId xmlns:a16="http://schemas.microsoft.com/office/drawing/2014/main" id="{FD30C236-532C-CC3E-B6BA-02DC4558C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D770F3D4-59B5-146E-FA14-26B92CA2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6" name="Freeform 514">
              <a:extLst>
                <a:ext uri="{FF2B5EF4-FFF2-40B4-BE49-F238E27FC236}">
                  <a16:creationId xmlns:a16="http://schemas.microsoft.com/office/drawing/2014/main" id="{A2DF32A2-20B4-2C4B-0777-90729DEA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441C78-D70A-8522-F296-C815E5E88455}"/>
              </a:ext>
            </a:extLst>
          </p:cNvPr>
          <p:cNvGrpSpPr/>
          <p:nvPr/>
        </p:nvGrpSpPr>
        <p:grpSpPr>
          <a:xfrm>
            <a:off x="5346000" y="1556935"/>
            <a:ext cx="2267835" cy="3029677"/>
            <a:chOff x="1591626" y="5841391"/>
            <a:chExt cx="6068893" cy="8107637"/>
          </a:xfrm>
        </p:grpSpPr>
        <p:sp>
          <p:nvSpPr>
            <p:cNvPr id="8" name="Freeform 515">
              <a:extLst>
                <a:ext uri="{FF2B5EF4-FFF2-40B4-BE49-F238E27FC236}">
                  <a16:creationId xmlns:a16="http://schemas.microsoft.com/office/drawing/2014/main" id="{82FC48E2-4751-A306-AFA4-21E6247A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B1A107F3-23E3-364F-F243-9C4F15330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0" name="Freeform 514">
              <a:extLst>
                <a:ext uri="{FF2B5EF4-FFF2-40B4-BE49-F238E27FC236}">
                  <a16:creationId xmlns:a16="http://schemas.microsoft.com/office/drawing/2014/main" id="{7F72F03F-C419-29DD-2509-915467941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676C29-1FD0-E3F8-421B-C7CCBA1330E9}"/>
              </a:ext>
            </a:extLst>
          </p:cNvPr>
          <p:cNvSpPr txBox="1"/>
          <p:nvPr/>
        </p:nvSpPr>
        <p:spPr>
          <a:xfrm>
            <a:off x="1885643" y="1723611"/>
            <a:ext cx="178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ข้อมูลเชิงคุณภาพ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FFCAB-4E40-66D1-3619-AE99F9BFAA26}"/>
              </a:ext>
            </a:extLst>
          </p:cNvPr>
          <p:cNvSpPr txBox="1"/>
          <p:nvPr/>
        </p:nvSpPr>
        <p:spPr>
          <a:xfrm>
            <a:off x="5752713" y="1758210"/>
            <a:ext cx="1588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ข้อมูลเชิงปริมาณ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B5A1B-65C5-B569-ADDE-7DB96345E8E9}"/>
              </a:ext>
            </a:extLst>
          </p:cNvPr>
          <p:cNvGrpSpPr/>
          <p:nvPr/>
        </p:nvGrpSpPr>
        <p:grpSpPr>
          <a:xfrm>
            <a:off x="2639850" y="976319"/>
            <a:ext cx="3864299" cy="403200"/>
            <a:chOff x="3896580" y="3496627"/>
            <a:chExt cx="10076122" cy="1234735"/>
          </a:xfrm>
          <a:solidFill>
            <a:srgbClr val="A1BBE8"/>
          </a:solidFill>
        </p:grpSpPr>
        <p:sp>
          <p:nvSpPr>
            <p:cNvPr id="14" name="Freeform 567">
              <a:extLst>
                <a:ext uri="{FF2B5EF4-FFF2-40B4-BE49-F238E27FC236}">
                  <a16:creationId xmlns:a16="http://schemas.microsoft.com/office/drawing/2014/main" id="{2C07D401-D199-6940-434D-3A0CC9201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407" y="3637817"/>
              <a:ext cx="38465" cy="879231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7" name="Freeform 568">
              <a:extLst>
                <a:ext uri="{FF2B5EF4-FFF2-40B4-BE49-F238E27FC236}">
                  <a16:creationId xmlns:a16="http://schemas.microsoft.com/office/drawing/2014/main" id="{7B9762FC-0BF0-FC5B-E7D9-83D0B5BDE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580" y="4291747"/>
              <a:ext cx="439615" cy="439615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8" name="Freeform 575">
              <a:extLst>
                <a:ext uri="{FF2B5EF4-FFF2-40B4-BE49-F238E27FC236}">
                  <a16:creationId xmlns:a16="http://schemas.microsoft.com/office/drawing/2014/main" id="{EA27108D-F2FE-F2B3-43EC-60BB331E9D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6389" y="3496627"/>
              <a:ext cx="9856313" cy="75096"/>
            </a:xfrm>
            <a:custGeom>
              <a:avLst/>
              <a:gdLst>
                <a:gd name="T0" fmla="*/ 44279 w 13256"/>
                <a:gd name="T1" fmla="*/ 10755 h 31"/>
                <a:gd name="T2" fmla="*/ 132116 w 13256"/>
                <a:gd name="T3" fmla="*/ 10755 h 31"/>
                <a:gd name="T4" fmla="*/ 220314 w 13256"/>
                <a:gd name="T5" fmla="*/ 10755 h 31"/>
                <a:gd name="T6" fmla="*/ 308511 w 13256"/>
                <a:gd name="T7" fmla="*/ 10755 h 31"/>
                <a:gd name="T8" fmla="*/ 396349 w 13256"/>
                <a:gd name="T9" fmla="*/ 10755 h 31"/>
                <a:gd name="T10" fmla="*/ 484546 w 13256"/>
                <a:gd name="T11" fmla="*/ 10755 h 31"/>
                <a:gd name="T12" fmla="*/ 572744 w 13256"/>
                <a:gd name="T13" fmla="*/ 10755 h 31"/>
                <a:gd name="T14" fmla="*/ 660581 w 13256"/>
                <a:gd name="T15" fmla="*/ 10755 h 31"/>
                <a:gd name="T16" fmla="*/ 748779 w 13256"/>
                <a:gd name="T17" fmla="*/ 10755 h 31"/>
                <a:gd name="T18" fmla="*/ 836616 w 13256"/>
                <a:gd name="T19" fmla="*/ 10755 h 31"/>
                <a:gd name="T20" fmla="*/ 924814 w 13256"/>
                <a:gd name="T21" fmla="*/ 10755 h 31"/>
                <a:gd name="T22" fmla="*/ 1013011 w 13256"/>
                <a:gd name="T23" fmla="*/ 10755 h 31"/>
                <a:gd name="T24" fmla="*/ 1100849 w 13256"/>
                <a:gd name="T25" fmla="*/ 10755 h 31"/>
                <a:gd name="T26" fmla="*/ 1189046 w 13256"/>
                <a:gd name="T27" fmla="*/ 10755 h 31"/>
                <a:gd name="T28" fmla="*/ 1276884 w 13256"/>
                <a:gd name="T29" fmla="*/ 10755 h 31"/>
                <a:gd name="T30" fmla="*/ 1365081 w 13256"/>
                <a:gd name="T31" fmla="*/ 10755 h 31"/>
                <a:gd name="T32" fmla="*/ 1453279 w 13256"/>
                <a:gd name="T33" fmla="*/ 10755 h 31"/>
                <a:gd name="T34" fmla="*/ 1541116 w 13256"/>
                <a:gd name="T35" fmla="*/ 10755 h 31"/>
                <a:gd name="T36" fmla="*/ 1629314 w 13256"/>
                <a:gd name="T37" fmla="*/ 10755 h 31"/>
                <a:gd name="T38" fmla="*/ 1717511 w 13256"/>
                <a:gd name="T39" fmla="*/ 10755 h 31"/>
                <a:gd name="T40" fmla="*/ 1805349 w 13256"/>
                <a:gd name="T41" fmla="*/ 10755 h 31"/>
                <a:gd name="T42" fmla="*/ 1893546 w 13256"/>
                <a:gd name="T43" fmla="*/ 10755 h 31"/>
                <a:gd name="T44" fmla="*/ 1981384 w 13256"/>
                <a:gd name="T45" fmla="*/ 10755 h 31"/>
                <a:gd name="T46" fmla="*/ 2069581 w 13256"/>
                <a:gd name="T47" fmla="*/ 10755 h 31"/>
                <a:gd name="T48" fmla="*/ 2157779 w 13256"/>
                <a:gd name="T49" fmla="*/ 10755 h 31"/>
                <a:gd name="T50" fmla="*/ 2245616 w 13256"/>
                <a:gd name="T51" fmla="*/ 10755 h 31"/>
                <a:gd name="T52" fmla="*/ 2333814 w 13256"/>
                <a:gd name="T53" fmla="*/ 10755 h 31"/>
                <a:gd name="T54" fmla="*/ 2422011 w 13256"/>
                <a:gd name="T55" fmla="*/ 10755 h 31"/>
                <a:gd name="T56" fmla="*/ 2509849 w 13256"/>
                <a:gd name="T57" fmla="*/ 10755 h 31"/>
                <a:gd name="T58" fmla="*/ 2598047 w 13256"/>
                <a:gd name="T59" fmla="*/ 10755 h 31"/>
                <a:gd name="T60" fmla="*/ 2685884 w 13256"/>
                <a:gd name="T61" fmla="*/ 10755 h 31"/>
                <a:gd name="T62" fmla="*/ 2774082 w 13256"/>
                <a:gd name="T63" fmla="*/ 10755 h 31"/>
                <a:gd name="T64" fmla="*/ 2862279 w 13256"/>
                <a:gd name="T65" fmla="*/ 10755 h 31"/>
                <a:gd name="T66" fmla="*/ 2950117 w 13256"/>
                <a:gd name="T67" fmla="*/ 10755 h 31"/>
                <a:gd name="T68" fmla="*/ 3038314 w 13256"/>
                <a:gd name="T69" fmla="*/ 10755 h 31"/>
                <a:gd name="T70" fmla="*/ 3126512 w 13256"/>
                <a:gd name="T71" fmla="*/ 10755 h 31"/>
                <a:gd name="T72" fmla="*/ 3214349 w 13256"/>
                <a:gd name="T73" fmla="*/ 10755 h 31"/>
                <a:gd name="T74" fmla="*/ 3302547 w 13256"/>
                <a:gd name="T75" fmla="*/ 10755 h 31"/>
                <a:gd name="T76" fmla="*/ 3390384 w 13256"/>
                <a:gd name="T77" fmla="*/ 10755 h 31"/>
                <a:gd name="T78" fmla="*/ 3478582 w 13256"/>
                <a:gd name="T79" fmla="*/ 10755 h 31"/>
                <a:gd name="T80" fmla="*/ 3566419 w 13256"/>
                <a:gd name="T81" fmla="*/ 10755 h 31"/>
                <a:gd name="T82" fmla="*/ 3654257 w 13256"/>
                <a:gd name="T83" fmla="*/ 10755 h 31"/>
                <a:gd name="T84" fmla="*/ 3742454 w 13256"/>
                <a:gd name="T85" fmla="*/ 10755 h 31"/>
                <a:gd name="T86" fmla="*/ 3830652 w 13256"/>
                <a:gd name="T87" fmla="*/ 10755 h 31"/>
                <a:gd name="T88" fmla="*/ 3918489 w 13256"/>
                <a:gd name="T89" fmla="*/ 10755 h 31"/>
                <a:gd name="T90" fmla="*/ 4006687 w 13256"/>
                <a:gd name="T91" fmla="*/ 10755 h 31"/>
                <a:gd name="T92" fmla="*/ 4094884 w 13256"/>
                <a:gd name="T93" fmla="*/ 10755 h 31"/>
                <a:gd name="T94" fmla="*/ 4182722 w 13256"/>
                <a:gd name="T95" fmla="*/ 10755 h 31"/>
                <a:gd name="T96" fmla="*/ 4270919 w 13256"/>
                <a:gd name="T97" fmla="*/ 10755 h 31"/>
                <a:gd name="T98" fmla="*/ 4358757 w 13256"/>
                <a:gd name="T99" fmla="*/ 10755 h 31"/>
                <a:gd name="T100" fmla="*/ 4446954 w 13256"/>
                <a:gd name="T101" fmla="*/ 10755 h 31"/>
                <a:gd name="T102" fmla="*/ 4535152 w 13256"/>
                <a:gd name="T103" fmla="*/ 10755 h 31"/>
                <a:gd name="T104" fmla="*/ 4622989 w 13256"/>
                <a:gd name="T105" fmla="*/ 10755 h 31"/>
                <a:gd name="T106" fmla="*/ 4711187 w 13256"/>
                <a:gd name="T107" fmla="*/ 10755 h 31"/>
                <a:gd name="T108" fmla="*/ 4771665 w 13256"/>
                <a:gd name="T109" fmla="*/ 10755 h 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256" h="31">
                  <a:moveTo>
                    <a:pt x="123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30"/>
                  </a:lnTo>
                  <a:close/>
                  <a:moveTo>
                    <a:pt x="367" y="30"/>
                  </a:moveTo>
                  <a:lnTo>
                    <a:pt x="245" y="30"/>
                  </a:lnTo>
                  <a:lnTo>
                    <a:pt x="245" y="0"/>
                  </a:lnTo>
                  <a:lnTo>
                    <a:pt x="367" y="0"/>
                  </a:lnTo>
                  <a:lnTo>
                    <a:pt x="367" y="30"/>
                  </a:lnTo>
                  <a:close/>
                  <a:moveTo>
                    <a:pt x="612" y="30"/>
                  </a:moveTo>
                  <a:lnTo>
                    <a:pt x="490" y="30"/>
                  </a:lnTo>
                  <a:lnTo>
                    <a:pt x="490" y="0"/>
                  </a:lnTo>
                  <a:lnTo>
                    <a:pt x="612" y="0"/>
                  </a:lnTo>
                  <a:lnTo>
                    <a:pt x="612" y="30"/>
                  </a:lnTo>
                  <a:close/>
                  <a:moveTo>
                    <a:pt x="857" y="30"/>
                  </a:moveTo>
                  <a:lnTo>
                    <a:pt x="734" y="30"/>
                  </a:lnTo>
                  <a:lnTo>
                    <a:pt x="734" y="0"/>
                  </a:lnTo>
                  <a:lnTo>
                    <a:pt x="857" y="0"/>
                  </a:lnTo>
                  <a:lnTo>
                    <a:pt x="857" y="30"/>
                  </a:lnTo>
                  <a:close/>
                  <a:moveTo>
                    <a:pt x="1101" y="30"/>
                  </a:moveTo>
                  <a:lnTo>
                    <a:pt x="979" y="30"/>
                  </a:lnTo>
                  <a:lnTo>
                    <a:pt x="979" y="0"/>
                  </a:lnTo>
                  <a:lnTo>
                    <a:pt x="1101" y="0"/>
                  </a:lnTo>
                  <a:lnTo>
                    <a:pt x="1101" y="30"/>
                  </a:lnTo>
                  <a:close/>
                  <a:moveTo>
                    <a:pt x="1346" y="30"/>
                  </a:moveTo>
                  <a:lnTo>
                    <a:pt x="1224" y="30"/>
                  </a:lnTo>
                  <a:lnTo>
                    <a:pt x="1224" y="0"/>
                  </a:lnTo>
                  <a:lnTo>
                    <a:pt x="1346" y="0"/>
                  </a:lnTo>
                  <a:lnTo>
                    <a:pt x="1346" y="30"/>
                  </a:lnTo>
                  <a:close/>
                  <a:moveTo>
                    <a:pt x="1591" y="30"/>
                  </a:moveTo>
                  <a:lnTo>
                    <a:pt x="1468" y="30"/>
                  </a:lnTo>
                  <a:lnTo>
                    <a:pt x="1468" y="0"/>
                  </a:lnTo>
                  <a:lnTo>
                    <a:pt x="1591" y="0"/>
                  </a:lnTo>
                  <a:lnTo>
                    <a:pt x="1591" y="30"/>
                  </a:lnTo>
                  <a:close/>
                  <a:moveTo>
                    <a:pt x="1835" y="30"/>
                  </a:moveTo>
                  <a:lnTo>
                    <a:pt x="1713" y="30"/>
                  </a:lnTo>
                  <a:lnTo>
                    <a:pt x="1713" y="0"/>
                  </a:lnTo>
                  <a:lnTo>
                    <a:pt x="1835" y="0"/>
                  </a:lnTo>
                  <a:lnTo>
                    <a:pt x="1835" y="30"/>
                  </a:lnTo>
                  <a:close/>
                  <a:moveTo>
                    <a:pt x="2080" y="30"/>
                  </a:moveTo>
                  <a:lnTo>
                    <a:pt x="1957" y="30"/>
                  </a:lnTo>
                  <a:lnTo>
                    <a:pt x="1957" y="0"/>
                  </a:lnTo>
                  <a:lnTo>
                    <a:pt x="2080" y="0"/>
                  </a:lnTo>
                  <a:lnTo>
                    <a:pt x="2080" y="30"/>
                  </a:lnTo>
                  <a:close/>
                  <a:moveTo>
                    <a:pt x="2324" y="30"/>
                  </a:moveTo>
                  <a:lnTo>
                    <a:pt x="2202" y="30"/>
                  </a:lnTo>
                  <a:lnTo>
                    <a:pt x="2202" y="0"/>
                  </a:lnTo>
                  <a:lnTo>
                    <a:pt x="2324" y="0"/>
                  </a:lnTo>
                  <a:lnTo>
                    <a:pt x="2324" y="30"/>
                  </a:lnTo>
                  <a:close/>
                  <a:moveTo>
                    <a:pt x="2569" y="30"/>
                  </a:moveTo>
                  <a:lnTo>
                    <a:pt x="2447" y="30"/>
                  </a:lnTo>
                  <a:lnTo>
                    <a:pt x="2447" y="0"/>
                  </a:lnTo>
                  <a:lnTo>
                    <a:pt x="2569" y="0"/>
                  </a:lnTo>
                  <a:lnTo>
                    <a:pt x="2569" y="30"/>
                  </a:lnTo>
                  <a:close/>
                  <a:moveTo>
                    <a:pt x="2814" y="30"/>
                  </a:moveTo>
                  <a:lnTo>
                    <a:pt x="2691" y="30"/>
                  </a:lnTo>
                  <a:lnTo>
                    <a:pt x="2691" y="0"/>
                  </a:lnTo>
                  <a:lnTo>
                    <a:pt x="2814" y="0"/>
                  </a:lnTo>
                  <a:lnTo>
                    <a:pt x="2814" y="30"/>
                  </a:lnTo>
                  <a:close/>
                  <a:moveTo>
                    <a:pt x="3058" y="30"/>
                  </a:moveTo>
                  <a:lnTo>
                    <a:pt x="2936" y="30"/>
                  </a:lnTo>
                  <a:lnTo>
                    <a:pt x="2936" y="0"/>
                  </a:lnTo>
                  <a:lnTo>
                    <a:pt x="3058" y="0"/>
                  </a:lnTo>
                  <a:lnTo>
                    <a:pt x="3058" y="30"/>
                  </a:lnTo>
                  <a:close/>
                  <a:moveTo>
                    <a:pt x="3303" y="30"/>
                  </a:moveTo>
                  <a:lnTo>
                    <a:pt x="3181" y="30"/>
                  </a:lnTo>
                  <a:lnTo>
                    <a:pt x="3181" y="0"/>
                  </a:lnTo>
                  <a:lnTo>
                    <a:pt x="3303" y="0"/>
                  </a:lnTo>
                  <a:lnTo>
                    <a:pt x="3303" y="30"/>
                  </a:lnTo>
                  <a:close/>
                  <a:moveTo>
                    <a:pt x="3547" y="30"/>
                  </a:moveTo>
                  <a:lnTo>
                    <a:pt x="3425" y="30"/>
                  </a:lnTo>
                  <a:lnTo>
                    <a:pt x="3425" y="0"/>
                  </a:lnTo>
                  <a:lnTo>
                    <a:pt x="3547" y="0"/>
                  </a:lnTo>
                  <a:lnTo>
                    <a:pt x="3547" y="30"/>
                  </a:lnTo>
                  <a:close/>
                  <a:moveTo>
                    <a:pt x="3792" y="30"/>
                  </a:moveTo>
                  <a:lnTo>
                    <a:pt x="3670" y="30"/>
                  </a:lnTo>
                  <a:lnTo>
                    <a:pt x="3670" y="0"/>
                  </a:lnTo>
                  <a:lnTo>
                    <a:pt x="3792" y="0"/>
                  </a:lnTo>
                  <a:lnTo>
                    <a:pt x="3792" y="30"/>
                  </a:lnTo>
                  <a:close/>
                  <a:moveTo>
                    <a:pt x="4037" y="30"/>
                  </a:moveTo>
                  <a:lnTo>
                    <a:pt x="3914" y="30"/>
                  </a:lnTo>
                  <a:lnTo>
                    <a:pt x="3914" y="0"/>
                  </a:lnTo>
                  <a:lnTo>
                    <a:pt x="4037" y="0"/>
                  </a:lnTo>
                  <a:lnTo>
                    <a:pt x="4037" y="30"/>
                  </a:lnTo>
                  <a:close/>
                  <a:moveTo>
                    <a:pt x="4281" y="30"/>
                  </a:moveTo>
                  <a:lnTo>
                    <a:pt x="4159" y="30"/>
                  </a:lnTo>
                  <a:lnTo>
                    <a:pt x="4159" y="0"/>
                  </a:lnTo>
                  <a:lnTo>
                    <a:pt x="4281" y="0"/>
                  </a:lnTo>
                  <a:lnTo>
                    <a:pt x="4281" y="30"/>
                  </a:lnTo>
                  <a:close/>
                  <a:moveTo>
                    <a:pt x="4526" y="30"/>
                  </a:moveTo>
                  <a:lnTo>
                    <a:pt x="4404" y="30"/>
                  </a:lnTo>
                  <a:lnTo>
                    <a:pt x="4404" y="0"/>
                  </a:lnTo>
                  <a:lnTo>
                    <a:pt x="4526" y="0"/>
                  </a:lnTo>
                  <a:lnTo>
                    <a:pt x="4526" y="30"/>
                  </a:lnTo>
                  <a:close/>
                  <a:moveTo>
                    <a:pt x="4771" y="30"/>
                  </a:moveTo>
                  <a:lnTo>
                    <a:pt x="4648" y="30"/>
                  </a:lnTo>
                  <a:lnTo>
                    <a:pt x="4648" y="0"/>
                  </a:lnTo>
                  <a:lnTo>
                    <a:pt x="4771" y="0"/>
                  </a:lnTo>
                  <a:lnTo>
                    <a:pt x="4771" y="30"/>
                  </a:lnTo>
                  <a:close/>
                  <a:moveTo>
                    <a:pt x="5015" y="30"/>
                  </a:moveTo>
                  <a:lnTo>
                    <a:pt x="4893" y="30"/>
                  </a:lnTo>
                  <a:lnTo>
                    <a:pt x="4893" y="0"/>
                  </a:lnTo>
                  <a:lnTo>
                    <a:pt x="5015" y="0"/>
                  </a:lnTo>
                  <a:lnTo>
                    <a:pt x="5015" y="30"/>
                  </a:lnTo>
                  <a:close/>
                  <a:moveTo>
                    <a:pt x="5260" y="30"/>
                  </a:moveTo>
                  <a:lnTo>
                    <a:pt x="5138" y="30"/>
                  </a:lnTo>
                  <a:lnTo>
                    <a:pt x="5138" y="0"/>
                  </a:lnTo>
                  <a:lnTo>
                    <a:pt x="5260" y="0"/>
                  </a:lnTo>
                  <a:lnTo>
                    <a:pt x="5260" y="30"/>
                  </a:lnTo>
                  <a:close/>
                  <a:moveTo>
                    <a:pt x="5504" y="30"/>
                  </a:moveTo>
                  <a:lnTo>
                    <a:pt x="5382" y="30"/>
                  </a:lnTo>
                  <a:lnTo>
                    <a:pt x="5382" y="0"/>
                  </a:lnTo>
                  <a:lnTo>
                    <a:pt x="5504" y="0"/>
                  </a:lnTo>
                  <a:lnTo>
                    <a:pt x="5504" y="30"/>
                  </a:lnTo>
                  <a:close/>
                  <a:moveTo>
                    <a:pt x="5749" y="30"/>
                  </a:moveTo>
                  <a:lnTo>
                    <a:pt x="5627" y="30"/>
                  </a:lnTo>
                  <a:lnTo>
                    <a:pt x="5627" y="0"/>
                  </a:lnTo>
                  <a:lnTo>
                    <a:pt x="5749" y="0"/>
                  </a:lnTo>
                  <a:lnTo>
                    <a:pt x="5749" y="30"/>
                  </a:lnTo>
                  <a:close/>
                  <a:moveTo>
                    <a:pt x="5994" y="30"/>
                  </a:moveTo>
                  <a:lnTo>
                    <a:pt x="5871" y="30"/>
                  </a:lnTo>
                  <a:lnTo>
                    <a:pt x="5871" y="0"/>
                  </a:lnTo>
                  <a:lnTo>
                    <a:pt x="5994" y="0"/>
                  </a:lnTo>
                  <a:lnTo>
                    <a:pt x="5994" y="30"/>
                  </a:lnTo>
                  <a:close/>
                  <a:moveTo>
                    <a:pt x="6238" y="30"/>
                  </a:moveTo>
                  <a:lnTo>
                    <a:pt x="6116" y="30"/>
                  </a:lnTo>
                  <a:lnTo>
                    <a:pt x="6116" y="0"/>
                  </a:lnTo>
                  <a:lnTo>
                    <a:pt x="6238" y="0"/>
                  </a:lnTo>
                  <a:lnTo>
                    <a:pt x="6238" y="30"/>
                  </a:lnTo>
                  <a:close/>
                  <a:moveTo>
                    <a:pt x="6483" y="30"/>
                  </a:moveTo>
                  <a:lnTo>
                    <a:pt x="6361" y="30"/>
                  </a:lnTo>
                  <a:lnTo>
                    <a:pt x="6361" y="0"/>
                  </a:lnTo>
                  <a:lnTo>
                    <a:pt x="6483" y="0"/>
                  </a:lnTo>
                  <a:lnTo>
                    <a:pt x="6483" y="30"/>
                  </a:lnTo>
                  <a:close/>
                  <a:moveTo>
                    <a:pt x="6728" y="30"/>
                  </a:moveTo>
                  <a:lnTo>
                    <a:pt x="6605" y="30"/>
                  </a:lnTo>
                  <a:lnTo>
                    <a:pt x="6605" y="0"/>
                  </a:lnTo>
                  <a:lnTo>
                    <a:pt x="6728" y="0"/>
                  </a:lnTo>
                  <a:lnTo>
                    <a:pt x="6728" y="30"/>
                  </a:lnTo>
                  <a:close/>
                  <a:moveTo>
                    <a:pt x="6972" y="30"/>
                  </a:moveTo>
                  <a:lnTo>
                    <a:pt x="6850" y="30"/>
                  </a:lnTo>
                  <a:lnTo>
                    <a:pt x="6850" y="0"/>
                  </a:lnTo>
                  <a:lnTo>
                    <a:pt x="6972" y="0"/>
                  </a:lnTo>
                  <a:lnTo>
                    <a:pt x="6972" y="30"/>
                  </a:lnTo>
                  <a:close/>
                  <a:moveTo>
                    <a:pt x="7217" y="30"/>
                  </a:moveTo>
                  <a:lnTo>
                    <a:pt x="7094" y="30"/>
                  </a:lnTo>
                  <a:lnTo>
                    <a:pt x="7094" y="0"/>
                  </a:lnTo>
                  <a:lnTo>
                    <a:pt x="7217" y="0"/>
                  </a:lnTo>
                  <a:lnTo>
                    <a:pt x="7217" y="30"/>
                  </a:lnTo>
                  <a:close/>
                  <a:moveTo>
                    <a:pt x="7461" y="30"/>
                  </a:moveTo>
                  <a:lnTo>
                    <a:pt x="7339" y="30"/>
                  </a:lnTo>
                  <a:lnTo>
                    <a:pt x="7339" y="0"/>
                  </a:lnTo>
                  <a:lnTo>
                    <a:pt x="7461" y="0"/>
                  </a:lnTo>
                  <a:lnTo>
                    <a:pt x="7461" y="30"/>
                  </a:lnTo>
                  <a:close/>
                  <a:moveTo>
                    <a:pt x="7706" y="30"/>
                  </a:moveTo>
                  <a:lnTo>
                    <a:pt x="7584" y="30"/>
                  </a:lnTo>
                  <a:lnTo>
                    <a:pt x="7584" y="0"/>
                  </a:lnTo>
                  <a:lnTo>
                    <a:pt x="7706" y="0"/>
                  </a:lnTo>
                  <a:lnTo>
                    <a:pt x="7706" y="30"/>
                  </a:lnTo>
                  <a:close/>
                  <a:moveTo>
                    <a:pt x="7951" y="30"/>
                  </a:moveTo>
                  <a:lnTo>
                    <a:pt x="7828" y="30"/>
                  </a:lnTo>
                  <a:lnTo>
                    <a:pt x="7828" y="0"/>
                  </a:lnTo>
                  <a:lnTo>
                    <a:pt x="7951" y="0"/>
                  </a:lnTo>
                  <a:lnTo>
                    <a:pt x="7951" y="30"/>
                  </a:lnTo>
                  <a:close/>
                  <a:moveTo>
                    <a:pt x="8195" y="30"/>
                  </a:moveTo>
                  <a:lnTo>
                    <a:pt x="8073" y="30"/>
                  </a:lnTo>
                  <a:lnTo>
                    <a:pt x="8073" y="0"/>
                  </a:lnTo>
                  <a:lnTo>
                    <a:pt x="8195" y="0"/>
                  </a:lnTo>
                  <a:lnTo>
                    <a:pt x="8195" y="30"/>
                  </a:lnTo>
                  <a:close/>
                  <a:moveTo>
                    <a:pt x="8440" y="30"/>
                  </a:moveTo>
                  <a:lnTo>
                    <a:pt x="8318" y="30"/>
                  </a:lnTo>
                  <a:lnTo>
                    <a:pt x="8318" y="0"/>
                  </a:lnTo>
                  <a:lnTo>
                    <a:pt x="8440" y="0"/>
                  </a:lnTo>
                  <a:lnTo>
                    <a:pt x="8440" y="30"/>
                  </a:lnTo>
                  <a:close/>
                  <a:moveTo>
                    <a:pt x="8685" y="30"/>
                  </a:moveTo>
                  <a:lnTo>
                    <a:pt x="8562" y="30"/>
                  </a:lnTo>
                  <a:lnTo>
                    <a:pt x="8562" y="0"/>
                  </a:lnTo>
                  <a:lnTo>
                    <a:pt x="8685" y="0"/>
                  </a:lnTo>
                  <a:lnTo>
                    <a:pt x="8685" y="30"/>
                  </a:lnTo>
                  <a:close/>
                  <a:moveTo>
                    <a:pt x="8929" y="30"/>
                  </a:moveTo>
                  <a:lnTo>
                    <a:pt x="8807" y="30"/>
                  </a:lnTo>
                  <a:lnTo>
                    <a:pt x="8807" y="0"/>
                  </a:lnTo>
                  <a:lnTo>
                    <a:pt x="8929" y="0"/>
                  </a:lnTo>
                  <a:lnTo>
                    <a:pt x="8929" y="30"/>
                  </a:lnTo>
                  <a:close/>
                  <a:moveTo>
                    <a:pt x="9174" y="30"/>
                  </a:moveTo>
                  <a:lnTo>
                    <a:pt x="9051" y="30"/>
                  </a:lnTo>
                  <a:lnTo>
                    <a:pt x="9051" y="0"/>
                  </a:lnTo>
                  <a:lnTo>
                    <a:pt x="9174" y="0"/>
                  </a:lnTo>
                  <a:lnTo>
                    <a:pt x="9174" y="30"/>
                  </a:lnTo>
                  <a:close/>
                  <a:moveTo>
                    <a:pt x="9418" y="30"/>
                  </a:moveTo>
                  <a:lnTo>
                    <a:pt x="9296" y="30"/>
                  </a:lnTo>
                  <a:lnTo>
                    <a:pt x="9296" y="0"/>
                  </a:lnTo>
                  <a:lnTo>
                    <a:pt x="9418" y="0"/>
                  </a:lnTo>
                  <a:lnTo>
                    <a:pt x="9418" y="30"/>
                  </a:lnTo>
                  <a:close/>
                  <a:moveTo>
                    <a:pt x="9663" y="30"/>
                  </a:moveTo>
                  <a:lnTo>
                    <a:pt x="9541" y="30"/>
                  </a:lnTo>
                  <a:lnTo>
                    <a:pt x="9541" y="0"/>
                  </a:lnTo>
                  <a:lnTo>
                    <a:pt x="9663" y="0"/>
                  </a:lnTo>
                  <a:lnTo>
                    <a:pt x="9663" y="30"/>
                  </a:lnTo>
                  <a:close/>
                  <a:moveTo>
                    <a:pt x="9907" y="30"/>
                  </a:moveTo>
                  <a:lnTo>
                    <a:pt x="9785" y="30"/>
                  </a:lnTo>
                  <a:lnTo>
                    <a:pt x="9785" y="0"/>
                  </a:lnTo>
                  <a:lnTo>
                    <a:pt x="9907" y="0"/>
                  </a:lnTo>
                  <a:lnTo>
                    <a:pt x="9907" y="30"/>
                  </a:lnTo>
                  <a:close/>
                  <a:moveTo>
                    <a:pt x="10151" y="30"/>
                  </a:moveTo>
                  <a:lnTo>
                    <a:pt x="10029" y="30"/>
                  </a:lnTo>
                  <a:lnTo>
                    <a:pt x="10029" y="0"/>
                  </a:lnTo>
                  <a:lnTo>
                    <a:pt x="10151" y="0"/>
                  </a:lnTo>
                  <a:lnTo>
                    <a:pt x="10151" y="30"/>
                  </a:lnTo>
                  <a:close/>
                  <a:moveTo>
                    <a:pt x="10396" y="30"/>
                  </a:moveTo>
                  <a:lnTo>
                    <a:pt x="10274" y="30"/>
                  </a:lnTo>
                  <a:lnTo>
                    <a:pt x="10274" y="0"/>
                  </a:lnTo>
                  <a:lnTo>
                    <a:pt x="10396" y="0"/>
                  </a:lnTo>
                  <a:lnTo>
                    <a:pt x="10396" y="30"/>
                  </a:lnTo>
                  <a:close/>
                  <a:moveTo>
                    <a:pt x="10641" y="30"/>
                  </a:moveTo>
                  <a:lnTo>
                    <a:pt x="10518" y="30"/>
                  </a:lnTo>
                  <a:lnTo>
                    <a:pt x="10518" y="0"/>
                  </a:lnTo>
                  <a:lnTo>
                    <a:pt x="10641" y="0"/>
                  </a:lnTo>
                  <a:lnTo>
                    <a:pt x="10641" y="30"/>
                  </a:lnTo>
                  <a:close/>
                  <a:moveTo>
                    <a:pt x="10885" y="30"/>
                  </a:moveTo>
                  <a:lnTo>
                    <a:pt x="10763" y="30"/>
                  </a:lnTo>
                  <a:lnTo>
                    <a:pt x="10763" y="0"/>
                  </a:lnTo>
                  <a:lnTo>
                    <a:pt x="10885" y="0"/>
                  </a:lnTo>
                  <a:lnTo>
                    <a:pt x="10885" y="30"/>
                  </a:lnTo>
                  <a:close/>
                  <a:moveTo>
                    <a:pt x="11130" y="30"/>
                  </a:moveTo>
                  <a:lnTo>
                    <a:pt x="11008" y="30"/>
                  </a:lnTo>
                  <a:lnTo>
                    <a:pt x="11008" y="0"/>
                  </a:lnTo>
                  <a:lnTo>
                    <a:pt x="11130" y="0"/>
                  </a:lnTo>
                  <a:lnTo>
                    <a:pt x="11130" y="30"/>
                  </a:lnTo>
                  <a:close/>
                  <a:moveTo>
                    <a:pt x="11375" y="30"/>
                  </a:moveTo>
                  <a:lnTo>
                    <a:pt x="11252" y="30"/>
                  </a:lnTo>
                  <a:lnTo>
                    <a:pt x="11252" y="0"/>
                  </a:lnTo>
                  <a:lnTo>
                    <a:pt x="11375" y="0"/>
                  </a:lnTo>
                  <a:lnTo>
                    <a:pt x="11375" y="30"/>
                  </a:lnTo>
                  <a:close/>
                  <a:moveTo>
                    <a:pt x="11619" y="30"/>
                  </a:moveTo>
                  <a:lnTo>
                    <a:pt x="11497" y="30"/>
                  </a:lnTo>
                  <a:lnTo>
                    <a:pt x="11497" y="0"/>
                  </a:lnTo>
                  <a:lnTo>
                    <a:pt x="11619" y="0"/>
                  </a:lnTo>
                  <a:lnTo>
                    <a:pt x="11619" y="30"/>
                  </a:lnTo>
                  <a:close/>
                  <a:moveTo>
                    <a:pt x="11864" y="30"/>
                  </a:moveTo>
                  <a:lnTo>
                    <a:pt x="11742" y="30"/>
                  </a:lnTo>
                  <a:lnTo>
                    <a:pt x="11742" y="0"/>
                  </a:lnTo>
                  <a:lnTo>
                    <a:pt x="11864" y="0"/>
                  </a:lnTo>
                  <a:lnTo>
                    <a:pt x="11864" y="30"/>
                  </a:lnTo>
                  <a:close/>
                  <a:moveTo>
                    <a:pt x="12108" y="30"/>
                  </a:moveTo>
                  <a:lnTo>
                    <a:pt x="11986" y="30"/>
                  </a:lnTo>
                  <a:lnTo>
                    <a:pt x="11986" y="0"/>
                  </a:lnTo>
                  <a:lnTo>
                    <a:pt x="12108" y="0"/>
                  </a:lnTo>
                  <a:lnTo>
                    <a:pt x="12108" y="30"/>
                  </a:lnTo>
                  <a:close/>
                  <a:moveTo>
                    <a:pt x="12353" y="30"/>
                  </a:moveTo>
                  <a:lnTo>
                    <a:pt x="12231" y="30"/>
                  </a:lnTo>
                  <a:lnTo>
                    <a:pt x="12231" y="0"/>
                  </a:lnTo>
                  <a:lnTo>
                    <a:pt x="12353" y="0"/>
                  </a:lnTo>
                  <a:lnTo>
                    <a:pt x="12353" y="30"/>
                  </a:lnTo>
                  <a:close/>
                  <a:moveTo>
                    <a:pt x="12598" y="30"/>
                  </a:moveTo>
                  <a:lnTo>
                    <a:pt x="12475" y="30"/>
                  </a:lnTo>
                  <a:lnTo>
                    <a:pt x="12475" y="0"/>
                  </a:lnTo>
                  <a:lnTo>
                    <a:pt x="12598" y="0"/>
                  </a:lnTo>
                  <a:lnTo>
                    <a:pt x="12598" y="30"/>
                  </a:lnTo>
                  <a:close/>
                  <a:moveTo>
                    <a:pt x="12842" y="30"/>
                  </a:moveTo>
                  <a:lnTo>
                    <a:pt x="12720" y="30"/>
                  </a:lnTo>
                  <a:lnTo>
                    <a:pt x="12720" y="0"/>
                  </a:lnTo>
                  <a:lnTo>
                    <a:pt x="12842" y="0"/>
                  </a:lnTo>
                  <a:lnTo>
                    <a:pt x="12842" y="30"/>
                  </a:lnTo>
                  <a:close/>
                  <a:moveTo>
                    <a:pt x="13087" y="30"/>
                  </a:moveTo>
                  <a:lnTo>
                    <a:pt x="12965" y="30"/>
                  </a:lnTo>
                  <a:lnTo>
                    <a:pt x="12965" y="0"/>
                  </a:lnTo>
                  <a:lnTo>
                    <a:pt x="13087" y="0"/>
                  </a:lnTo>
                  <a:lnTo>
                    <a:pt x="13087" y="30"/>
                  </a:lnTo>
                  <a:close/>
                  <a:moveTo>
                    <a:pt x="13255" y="30"/>
                  </a:moveTo>
                  <a:lnTo>
                    <a:pt x="13209" y="30"/>
                  </a:lnTo>
                  <a:lnTo>
                    <a:pt x="13209" y="0"/>
                  </a:lnTo>
                  <a:lnTo>
                    <a:pt x="13255" y="0"/>
                  </a:lnTo>
                  <a:lnTo>
                    <a:pt x="13255" y="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F56194-CC00-F44B-9B4A-767A76CE4962}"/>
              </a:ext>
            </a:extLst>
          </p:cNvPr>
          <p:cNvGrpSpPr/>
          <p:nvPr/>
        </p:nvGrpSpPr>
        <p:grpSpPr>
          <a:xfrm>
            <a:off x="6422774" y="1001046"/>
            <a:ext cx="168597" cy="419386"/>
            <a:chOff x="1852781" y="714624"/>
            <a:chExt cx="168597" cy="419386"/>
          </a:xfrm>
          <a:solidFill>
            <a:srgbClr val="A1BBE8"/>
          </a:solidFill>
        </p:grpSpPr>
        <p:sp>
          <p:nvSpPr>
            <p:cNvPr id="20" name="Freeform 567">
              <a:extLst>
                <a:ext uri="{FF2B5EF4-FFF2-40B4-BE49-F238E27FC236}">
                  <a16:creationId xmlns:a16="http://schemas.microsoft.com/office/drawing/2014/main" id="{BD5E2040-1049-7F8D-A255-EA954023E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50" y="714624"/>
              <a:ext cx="14752" cy="337194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21" name="Freeform 568">
              <a:extLst>
                <a:ext uri="{FF2B5EF4-FFF2-40B4-BE49-F238E27FC236}">
                  <a16:creationId xmlns:a16="http://schemas.microsoft.com/office/drawing/2014/main" id="{F9BC1CBE-4BF6-0490-0053-B41A362C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81" y="965413"/>
              <a:ext cx="168597" cy="168597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A24AEB9-F9B4-3E0E-5C5D-965D1B78CFCB}"/>
              </a:ext>
            </a:extLst>
          </p:cNvPr>
          <p:cNvSpPr txBox="1"/>
          <p:nvPr/>
        </p:nvSpPr>
        <p:spPr>
          <a:xfrm>
            <a:off x="1728317" y="2144023"/>
            <a:ext cx="2133438" cy="152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42950" algn="l"/>
                <a:tab pos="900430" algn="l"/>
                <a:tab pos="1260475" algn="l"/>
                <a:tab pos="2610485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เพศ สถานภาพ ระดับการศึกษา ประวัติความเสี่ยงด้านพฤติกรรมการดูแลสุขภาพช่องปาก วิเคราะห์ข้อมูลด้วยค่าความถี่ และร้อยละ  </a:t>
            </a:r>
            <a:endParaRPr lang="en-US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42950" algn="l"/>
                <a:tab pos="900430" algn="l"/>
                <a:tab pos="1260475" algn="l"/>
                <a:tab pos="2610485" algn="l"/>
              </a:tabLst>
            </a:pPr>
            <a:endParaRPr lang="en-US" sz="10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169628-3D34-2DCB-0A80-5A73501864EF}"/>
              </a:ext>
            </a:extLst>
          </p:cNvPr>
          <p:cNvSpPr txBox="1"/>
          <p:nvPr/>
        </p:nvSpPr>
        <p:spPr>
          <a:xfrm>
            <a:off x="5495834" y="2166084"/>
            <a:ext cx="2115102" cy="121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42950" algn="l"/>
                <a:tab pos="900430" algn="l"/>
                <a:tab pos="1260475" algn="l"/>
                <a:tab pos="2610485" algn="l"/>
              </a:tabLst>
            </a:pPr>
            <a:r>
              <a:rPr lang="th-TH" sz="1600" dirty="0">
                <a:solidFill>
                  <a:schemeClr val="tx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อายุ วิเคราะห์ข้อมูลด้วยสถิติร้อยละ ค่าเฉลี่ย ส่วนเบี่ยงเบนมาตรฐาน ค่ามัธยฐาน และ</a:t>
            </a:r>
            <a:r>
              <a:rPr lang="th-TH" sz="1600" dirty="0" err="1">
                <a:solidFill>
                  <a:schemeClr val="tx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เปอร์เซ็น</a:t>
            </a:r>
            <a:r>
              <a:rPr lang="th-TH" sz="1600" dirty="0">
                <a:solidFill>
                  <a:schemeClr val="tx1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ไทล์ที่ 25 และ 75</a:t>
            </a:r>
            <a:endParaRPr lang="en-US" sz="1050" dirty="0">
              <a:solidFill>
                <a:schemeClr val="tx1">
                  <a:lumMod val="50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5" name="Google Shape;195;p31">
            <a:extLst>
              <a:ext uri="{FF2B5EF4-FFF2-40B4-BE49-F238E27FC236}">
                <a16:creationId xmlns:a16="http://schemas.microsoft.com/office/drawing/2014/main" id="{A7C2A5CC-E5EB-7B74-F1B5-F57010E4322F}"/>
              </a:ext>
            </a:extLst>
          </p:cNvPr>
          <p:cNvSpPr/>
          <p:nvPr/>
        </p:nvSpPr>
        <p:spPr>
          <a:xfrm>
            <a:off x="0" y="5005080"/>
            <a:ext cx="9143999" cy="138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02;p31">
            <a:extLst>
              <a:ext uri="{FF2B5EF4-FFF2-40B4-BE49-F238E27FC236}">
                <a16:creationId xmlns:a16="http://schemas.microsoft.com/office/drawing/2014/main" id="{FAC5E161-1A3F-A4C2-2DB2-179FBBC2564E}"/>
              </a:ext>
            </a:extLst>
          </p:cNvPr>
          <p:cNvSpPr/>
          <p:nvPr/>
        </p:nvSpPr>
        <p:spPr>
          <a:xfrm rot="10800000" flipH="1">
            <a:off x="-1" y="4866660"/>
            <a:ext cx="9143999" cy="138418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椭圆 14">
            <a:extLst>
              <a:ext uri="{FF2B5EF4-FFF2-40B4-BE49-F238E27FC236}">
                <a16:creationId xmlns:a16="http://schemas.microsoft.com/office/drawing/2014/main" id="{C9BD650E-2473-5BEB-ACD0-C24DFD5BACA9}"/>
              </a:ext>
            </a:extLst>
          </p:cNvPr>
          <p:cNvSpPr/>
          <p:nvPr/>
        </p:nvSpPr>
        <p:spPr>
          <a:xfrm>
            <a:off x="8567963" y="64696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200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11</a:t>
            </a:r>
            <a:endParaRPr lang="zh-CN" altLang="en-US" sz="1200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DFA03A-C738-C2D0-38FE-81F10E2B9E8C}"/>
              </a:ext>
            </a:extLst>
          </p:cNvPr>
          <p:cNvGrpSpPr/>
          <p:nvPr/>
        </p:nvGrpSpPr>
        <p:grpSpPr>
          <a:xfrm>
            <a:off x="753562" y="1543605"/>
            <a:ext cx="2267835" cy="3029677"/>
            <a:chOff x="1591626" y="5841391"/>
            <a:chExt cx="6068893" cy="8107637"/>
          </a:xfrm>
        </p:grpSpPr>
        <p:sp>
          <p:nvSpPr>
            <p:cNvPr id="10" name="Freeform 515">
              <a:extLst>
                <a:ext uri="{FF2B5EF4-FFF2-40B4-BE49-F238E27FC236}">
                  <a16:creationId xmlns:a16="http://schemas.microsoft.com/office/drawing/2014/main" id="{A23FA614-E896-136A-8E0E-71EDA5C3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3442AFC7-83F5-083D-B991-9709B918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2" name="Freeform 514">
              <a:extLst>
                <a:ext uri="{FF2B5EF4-FFF2-40B4-BE49-F238E27FC236}">
                  <a16:creationId xmlns:a16="http://schemas.microsoft.com/office/drawing/2014/main" id="{1D9FD5BA-E4D5-4804-3AD8-C9752F09F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AB101B-4042-035E-9AA5-78AA3E4A521C}"/>
              </a:ext>
            </a:extLst>
          </p:cNvPr>
          <p:cNvGrpSpPr/>
          <p:nvPr/>
        </p:nvGrpSpPr>
        <p:grpSpPr>
          <a:xfrm>
            <a:off x="3299757" y="1543140"/>
            <a:ext cx="2267835" cy="3029677"/>
            <a:chOff x="1591626" y="5841391"/>
            <a:chExt cx="6068893" cy="8107637"/>
          </a:xfrm>
        </p:grpSpPr>
        <p:sp>
          <p:nvSpPr>
            <p:cNvPr id="15" name="Freeform 515">
              <a:extLst>
                <a:ext uri="{FF2B5EF4-FFF2-40B4-BE49-F238E27FC236}">
                  <a16:creationId xmlns:a16="http://schemas.microsoft.com/office/drawing/2014/main" id="{13CFE7B2-BA5A-F09C-4C7F-3A2474F7A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288D67E3-390B-F0A0-3987-0CCF8267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7" name="Freeform 514">
              <a:extLst>
                <a:ext uri="{FF2B5EF4-FFF2-40B4-BE49-F238E27FC236}">
                  <a16:creationId xmlns:a16="http://schemas.microsoft.com/office/drawing/2014/main" id="{B17FE83A-92DE-6ECD-26C1-0DC80D196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EA54F0-5BE2-71A2-DCBE-E0810ECDCFCE}"/>
              </a:ext>
            </a:extLst>
          </p:cNvPr>
          <p:cNvGrpSpPr/>
          <p:nvPr/>
        </p:nvGrpSpPr>
        <p:grpSpPr>
          <a:xfrm>
            <a:off x="5912859" y="1543139"/>
            <a:ext cx="2267835" cy="3029677"/>
            <a:chOff x="1591626" y="5841391"/>
            <a:chExt cx="6068893" cy="8107637"/>
          </a:xfrm>
        </p:grpSpPr>
        <p:sp>
          <p:nvSpPr>
            <p:cNvPr id="19" name="Freeform 515">
              <a:extLst>
                <a:ext uri="{FF2B5EF4-FFF2-40B4-BE49-F238E27FC236}">
                  <a16:creationId xmlns:a16="http://schemas.microsoft.com/office/drawing/2014/main" id="{5B6877D3-B60F-4667-B5DC-1F972602F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rgbClr val="FF00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B3A5769D-0F12-187E-D1BE-7B45041D9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21" name="Freeform 514">
              <a:extLst>
                <a:ext uri="{FF2B5EF4-FFF2-40B4-BE49-F238E27FC236}">
                  <a16:creationId xmlns:a16="http://schemas.microsoft.com/office/drawing/2014/main" id="{F10DADB1-67E2-1313-9125-B2205A2C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EF583E5-F6A2-5FCD-6502-C0EE7B09D496}"/>
              </a:ext>
            </a:extLst>
          </p:cNvPr>
          <p:cNvSpPr txBox="1"/>
          <p:nvPr/>
        </p:nvSpPr>
        <p:spPr>
          <a:xfrm>
            <a:off x="1060722" y="1729026"/>
            <a:ext cx="178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ความแตกต่างข้อมูลทั่วไป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53360-C171-380A-C64C-7E291066DB31}"/>
              </a:ext>
            </a:extLst>
          </p:cNvPr>
          <p:cNvSpPr txBox="1"/>
          <p:nvPr/>
        </p:nvSpPr>
        <p:spPr>
          <a:xfrm>
            <a:off x="3473114" y="1744415"/>
            <a:ext cx="1822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เปรียบเทียบคะแนนเฉลี่ย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A397BD-9084-73C8-C898-B31A2A355E2E}"/>
              </a:ext>
            </a:extLst>
          </p:cNvPr>
          <p:cNvSpPr txBox="1"/>
          <p:nvPr/>
        </p:nvSpPr>
        <p:spPr>
          <a:xfrm>
            <a:off x="6192415" y="1744415"/>
            <a:ext cx="1698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ทดสอบความแตกต่าง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C4AC8A-FB86-F048-F6ED-E96E90751EBD}"/>
              </a:ext>
            </a:extLst>
          </p:cNvPr>
          <p:cNvGrpSpPr/>
          <p:nvPr/>
        </p:nvGrpSpPr>
        <p:grpSpPr>
          <a:xfrm>
            <a:off x="1761341" y="933103"/>
            <a:ext cx="5412299" cy="473534"/>
            <a:chOff x="3896580" y="3496627"/>
            <a:chExt cx="14112517" cy="1234735"/>
          </a:xfrm>
          <a:solidFill>
            <a:srgbClr val="A1BBE8"/>
          </a:solidFill>
        </p:grpSpPr>
        <p:sp>
          <p:nvSpPr>
            <p:cNvPr id="42" name="Freeform 567">
              <a:extLst>
                <a:ext uri="{FF2B5EF4-FFF2-40B4-BE49-F238E27FC236}">
                  <a16:creationId xmlns:a16="http://schemas.microsoft.com/office/drawing/2014/main" id="{2FADE579-87B7-82C7-2365-799B64A9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407" y="3637817"/>
              <a:ext cx="38465" cy="879231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43" name="Freeform 568">
              <a:extLst>
                <a:ext uri="{FF2B5EF4-FFF2-40B4-BE49-F238E27FC236}">
                  <a16:creationId xmlns:a16="http://schemas.microsoft.com/office/drawing/2014/main" id="{EDF97EEA-9F77-9F56-6E2B-0F4BB8C27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580" y="4291747"/>
              <a:ext cx="439615" cy="439615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44" name="Freeform 575">
              <a:extLst>
                <a:ext uri="{FF2B5EF4-FFF2-40B4-BE49-F238E27FC236}">
                  <a16:creationId xmlns:a16="http://schemas.microsoft.com/office/drawing/2014/main" id="{A2B024FD-5526-D04C-6B9F-C2A000B4D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6389" y="3496627"/>
              <a:ext cx="13892708" cy="75096"/>
            </a:xfrm>
            <a:custGeom>
              <a:avLst/>
              <a:gdLst>
                <a:gd name="T0" fmla="*/ 44279 w 13256"/>
                <a:gd name="T1" fmla="*/ 10755 h 31"/>
                <a:gd name="T2" fmla="*/ 132116 w 13256"/>
                <a:gd name="T3" fmla="*/ 10755 h 31"/>
                <a:gd name="T4" fmla="*/ 220314 w 13256"/>
                <a:gd name="T5" fmla="*/ 10755 h 31"/>
                <a:gd name="T6" fmla="*/ 308511 w 13256"/>
                <a:gd name="T7" fmla="*/ 10755 h 31"/>
                <a:gd name="T8" fmla="*/ 396349 w 13256"/>
                <a:gd name="T9" fmla="*/ 10755 h 31"/>
                <a:gd name="T10" fmla="*/ 484546 w 13256"/>
                <a:gd name="T11" fmla="*/ 10755 h 31"/>
                <a:gd name="T12" fmla="*/ 572744 w 13256"/>
                <a:gd name="T13" fmla="*/ 10755 h 31"/>
                <a:gd name="T14" fmla="*/ 660581 w 13256"/>
                <a:gd name="T15" fmla="*/ 10755 h 31"/>
                <a:gd name="T16" fmla="*/ 748779 w 13256"/>
                <a:gd name="T17" fmla="*/ 10755 h 31"/>
                <a:gd name="T18" fmla="*/ 836616 w 13256"/>
                <a:gd name="T19" fmla="*/ 10755 h 31"/>
                <a:gd name="T20" fmla="*/ 924814 w 13256"/>
                <a:gd name="T21" fmla="*/ 10755 h 31"/>
                <a:gd name="T22" fmla="*/ 1013011 w 13256"/>
                <a:gd name="T23" fmla="*/ 10755 h 31"/>
                <a:gd name="T24" fmla="*/ 1100849 w 13256"/>
                <a:gd name="T25" fmla="*/ 10755 h 31"/>
                <a:gd name="T26" fmla="*/ 1189046 w 13256"/>
                <a:gd name="T27" fmla="*/ 10755 h 31"/>
                <a:gd name="T28" fmla="*/ 1276884 w 13256"/>
                <a:gd name="T29" fmla="*/ 10755 h 31"/>
                <a:gd name="T30" fmla="*/ 1365081 w 13256"/>
                <a:gd name="T31" fmla="*/ 10755 h 31"/>
                <a:gd name="T32" fmla="*/ 1453279 w 13256"/>
                <a:gd name="T33" fmla="*/ 10755 h 31"/>
                <a:gd name="T34" fmla="*/ 1541116 w 13256"/>
                <a:gd name="T35" fmla="*/ 10755 h 31"/>
                <a:gd name="T36" fmla="*/ 1629314 w 13256"/>
                <a:gd name="T37" fmla="*/ 10755 h 31"/>
                <a:gd name="T38" fmla="*/ 1717511 w 13256"/>
                <a:gd name="T39" fmla="*/ 10755 h 31"/>
                <a:gd name="T40" fmla="*/ 1805349 w 13256"/>
                <a:gd name="T41" fmla="*/ 10755 h 31"/>
                <a:gd name="T42" fmla="*/ 1893546 w 13256"/>
                <a:gd name="T43" fmla="*/ 10755 h 31"/>
                <a:gd name="T44" fmla="*/ 1981384 w 13256"/>
                <a:gd name="T45" fmla="*/ 10755 h 31"/>
                <a:gd name="T46" fmla="*/ 2069581 w 13256"/>
                <a:gd name="T47" fmla="*/ 10755 h 31"/>
                <a:gd name="T48" fmla="*/ 2157779 w 13256"/>
                <a:gd name="T49" fmla="*/ 10755 h 31"/>
                <a:gd name="T50" fmla="*/ 2245616 w 13256"/>
                <a:gd name="T51" fmla="*/ 10755 h 31"/>
                <a:gd name="T52" fmla="*/ 2333814 w 13256"/>
                <a:gd name="T53" fmla="*/ 10755 h 31"/>
                <a:gd name="T54" fmla="*/ 2422011 w 13256"/>
                <a:gd name="T55" fmla="*/ 10755 h 31"/>
                <a:gd name="T56" fmla="*/ 2509849 w 13256"/>
                <a:gd name="T57" fmla="*/ 10755 h 31"/>
                <a:gd name="T58" fmla="*/ 2598047 w 13256"/>
                <a:gd name="T59" fmla="*/ 10755 h 31"/>
                <a:gd name="T60" fmla="*/ 2685884 w 13256"/>
                <a:gd name="T61" fmla="*/ 10755 h 31"/>
                <a:gd name="T62" fmla="*/ 2774082 w 13256"/>
                <a:gd name="T63" fmla="*/ 10755 h 31"/>
                <a:gd name="T64" fmla="*/ 2862279 w 13256"/>
                <a:gd name="T65" fmla="*/ 10755 h 31"/>
                <a:gd name="T66" fmla="*/ 2950117 w 13256"/>
                <a:gd name="T67" fmla="*/ 10755 h 31"/>
                <a:gd name="T68" fmla="*/ 3038314 w 13256"/>
                <a:gd name="T69" fmla="*/ 10755 h 31"/>
                <a:gd name="T70" fmla="*/ 3126512 w 13256"/>
                <a:gd name="T71" fmla="*/ 10755 h 31"/>
                <a:gd name="T72" fmla="*/ 3214349 w 13256"/>
                <a:gd name="T73" fmla="*/ 10755 h 31"/>
                <a:gd name="T74" fmla="*/ 3302547 w 13256"/>
                <a:gd name="T75" fmla="*/ 10755 h 31"/>
                <a:gd name="T76" fmla="*/ 3390384 w 13256"/>
                <a:gd name="T77" fmla="*/ 10755 h 31"/>
                <a:gd name="T78" fmla="*/ 3478582 w 13256"/>
                <a:gd name="T79" fmla="*/ 10755 h 31"/>
                <a:gd name="T80" fmla="*/ 3566419 w 13256"/>
                <a:gd name="T81" fmla="*/ 10755 h 31"/>
                <a:gd name="T82" fmla="*/ 3654257 w 13256"/>
                <a:gd name="T83" fmla="*/ 10755 h 31"/>
                <a:gd name="T84" fmla="*/ 3742454 w 13256"/>
                <a:gd name="T85" fmla="*/ 10755 h 31"/>
                <a:gd name="T86" fmla="*/ 3830652 w 13256"/>
                <a:gd name="T87" fmla="*/ 10755 h 31"/>
                <a:gd name="T88" fmla="*/ 3918489 w 13256"/>
                <a:gd name="T89" fmla="*/ 10755 h 31"/>
                <a:gd name="T90" fmla="*/ 4006687 w 13256"/>
                <a:gd name="T91" fmla="*/ 10755 h 31"/>
                <a:gd name="T92" fmla="*/ 4094884 w 13256"/>
                <a:gd name="T93" fmla="*/ 10755 h 31"/>
                <a:gd name="T94" fmla="*/ 4182722 w 13256"/>
                <a:gd name="T95" fmla="*/ 10755 h 31"/>
                <a:gd name="T96" fmla="*/ 4270919 w 13256"/>
                <a:gd name="T97" fmla="*/ 10755 h 31"/>
                <a:gd name="T98" fmla="*/ 4358757 w 13256"/>
                <a:gd name="T99" fmla="*/ 10755 h 31"/>
                <a:gd name="T100" fmla="*/ 4446954 w 13256"/>
                <a:gd name="T101" fmla="*/ 10755 h 31"/>
                <a:gd name="T102" fmla="*/ 4535152 w 13256"/>
                <a:gd name="T103" fmla="*/ 10755 h 31"/>
                <a:gd name="T104" fmla="*/ 4622989 w 13256"/>
                <a:gd name="T105" fmla="*/ 10755 h 31"/>
                <a:gd name="T106" fmla="*/ 4711187 w 13256"/>
                <a:gd name="T107" fmla="*/ 10755 h 31"/>
                <a:gd name="T108" fmla="*/ 4771665 w 13256"/>
                <a:gd name="T109" fmla="*/ 10755 h 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256" h="31">
                  <a:moveTo>
                    <a:pt x="123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30"/>
                  </a:lnTo>
                  <a:close/>
                  <a:moveTo>
                    <a:pt x="367" y="30"/>
                  </a:moveTo>
                  <a:lnTo>
                    <a:pt x="245" y="30"/>
                  </a:lnTo>
                  <a:lnTo>
                    <a:pt x="245" y="0"/>
                  </a:lnTo>
                  <a:lnTo>
                    <a:pt x="367" y="0"/>
                  </a:lnTo>
                  <a:lnTo>
                    <a:pt x="367" y="30"/>
                  </a:lnTo>
                  <a:close/>
                  <a:moveTo>
                    <a:pt x="612" y="30"/>
                  </a:moveTo>
                  <a:lnTo>
                    <a:pt x="490" y="30"/>
                  </a:lnTo>
                  <a:lnTo>
                    <a:pt x="490" y="0"/>
                  </a:lnTo>
                  <a:lnTo>
                    <a:pt x="612" y="0"/>
                  </a:lnTo>
                  <a:lnTo>
                    <a:pt x="612" y="30"/>
                  </a:lnTo>
                  <a:close/>
                  <a:moveTo>
                    <a:pt x="857" y="30"/>
                  </a:moveTo>
                  <a:lnTo>
                    <a:pt x="734" y="30"/>
                  </a:lnTo>
                  <a:lnTo>
                    <a:pt x="734" y="0"/>
                  </a:lnTo>
                  <a:lnTo>
                    <a:pt x="857" y="0"/>
                  </a:lnTo>
                  <a:lnTo>
                    <a:pt x="857" y="30"/>
                  </a:lnTo>
                  <a:close/>
                  <a:moveTo>
                    <a:pt x="1101" y="30"/>
                  </a:moveTo>
                  <a:lnTo>
                    <a:pt x="979" y="30"/>
                  </a:lnTo>
                  <a:lnTo>
                    <a:pt x="979" y="0"/>
                  </a:lnTo>
                  <a:lnTo>
                    <a:pt x="1101" y="0"/>
                  </a:lnTo>
                  <a:lnTo>
                    <a:pt x="1101" y="30"/>
                  </a:lnTo>
                  <a:close/>
                  <a:moveTo>
                    <a:pt x="1346" y="30"/>
                  </a:moveTo>
                  <a:lnTo>
                    <a:pt x="1224" y="30"/>
                  </a:lnTo>
                  <a:lnTo>
                    <a:pt x="1224" y="0"/>
                  </a:lnTo>
                  <a:lnTo>
                    <a:pt x="1346" y="0"/>
                  </a:lnTo>
                  <a:lnTo>
                    <a:pt x="1346" y="30"/>
                  </a:lnTo>
                  <a:close/>
                  <a:moveTo>
                    <a:pt x="1591" y="30"/>
                  </a:moveTo>
                  <a:lnTo>
                    <a:pt x="1468" y="30"/>
                  </a:lnTo>
                  <a:lnTo>
                    <a:pt x="1468" y="0"/>
                  </a:lnTo>
                  <a:lnTo>
                    <a:pt x="1591" y="0"/>
                  </a:lnTo>
                  <a:lnTo>
                    <a:pt x="1591" y="30"/>
                  </a:lnTo>
                  <a:close/>
                  <a:moveTo>
                    <a:pt x="1835" y="30"/>
                  </a:moveTo>
                  <a:lnTo>
                    <a:pt x="1713" y="30"/>
                  </a:lnTo>
                  <a:lnTo>
                    <a:pt x="1713" y="0"/>
                  </a:lnTo>
                  <a:lnTo>
                    <a:pt x="1835" y="0"/>
                  </a:lnTo>
                  <a:lnTo>
                    <a:pt x="1835" y="30"/>
                  </a:lnTo>
                  <a:close/>
                  <a:moveTo>
                    <a:pt x="2080" y="30"/>
                  </a:moveTo>
                  <a:lnTo>
                    <a:pt x="1957" y="30"/>
                  </a:lnTo>
                  <a:lnTo>
                    <a:pt x="1957" y="0"/>
                  </a:lnTo>
                  <a:lnTo>
                    <a:pt x="2080" y="0"/>
                  </a:lnTo>
                  <a:lnTo>
                    <a:pt x="2080" y="30"/>
                  </a:lnTo>
                  <a:close/>
                  <a:moveTo>
                    <a:pt x="2324" y="30"/>
                  </a:moveTo>
                  <a:lnTo>
                    <a:pt x="2202" y="30"/>
                  </a:lnTo>
                  <a:lnTo>
                    <a:pt x="2202" y="0"/>
                  </a:lnTo>
                  <a:lnTo>
                    <a:pt x="2324" y="0"/>
                  </a:lnTo>
                  <a:lnTo>
                    <a:pt x="2324" y="30"/>
                  </a:lnTo>
                  <a:close/>
                  <a:moveTo>
                    <a:pt x="2569" y="30"/>
                  </a:moveTo>
                  <a:lnTo>
                    <a:pt x="2447" y="30"/>
                  </a:lnTo>
                  <a:lnTo>
                    <a:pt x="2447" y="0"/>
                  </a:lnTo>
                  <a:lnTo>
                    <a:pt x="2569" y="0"/>
                  </a:lnTo>
                  <a:lnTo>
                    <a:pt x="2569" y="30"/>
                  </a:lnTo>
                  <a:close/>
                  <a:moveTo>
                    <a:pt x="2814" y="30"/>
                  </a:moveTo>
                  <a:lnTo>
                    <a:pt x="2691" y="30"/>
                  </a:lnTo>
                  <a:lnTo>
                    <a:pt x="2691" y="0"/>
                  </a:lnTo>
                  <a:lnTo>
                    <a:pt x="2814" y="0"/>
                  </a:lnTo>
                  <a:lnTo>
                    <a:pt x="2814" y="30"/>
                  </a:lnTo>
                  <a:close/>
                  <a:moveTo>
                    <a:pt x="3058" y="30"/>
                  </a:moveTo>
                  <a:lnTo>
                    <a:pt x="2936" y="30"/>
                  </a:lnTo>
                  <a:lnTo>
                    <a:pt x="2936" y="0"/>
                  </a:lnTo>
                  <a:lnTo>
                    <a:pt x="3058" y="0"/>
                  </a:lnTo>
                  <a:lnTo>
                    <a:pt x="3058" y="30"/>
                  </a:lnTo>
                  <a:close/>
                  <a:moveTo>
                    <a:pt x="3303" y="30"/>
                  </a:moveTo>
                  <a:lnTo>
                    <a:pt x="3181" y="30"/>
                  </a:lnTo>
                  <a:lnTo>
                    <a:pt x="3181" y="0"/>
                  </a:lnTo>
                  <a:lnTo>
                    <a:pt x="3303" y="0"/>
                  </a:lnTo>
                  <a:lnTo>
                    <a:pt x="3303" y="30"/>
                  </a:lnTo>
                  <a:close/>
                  <a:moveTo>
                    <a:pt x="3547" y="30"/>
                  </a:moveTo>
                  <a:lnTo>
                    <a:pt x="3425" y="30"/>
                  </a:lnTo>
                  <a:lnTo>
                    <a:pt x="3425" y="0"/>
                  </a:lnTo>
                  <a:lnTo>
                    <a:pt x="3547" y="0"/>
                  </a:lnTo>
                  <a:lnTo>
                    <a:pt x="3547" y="30"/>
                  </a:lnTo>
                  <a:close/>
                  <a:moveTo>
                    <a:pt x="3792" y="30"/>
                  </a:moveTo>
                  <a:lnTo>
                    <a:pt x="3670" y="30"/>
                  </a:lnTo>
                  <a:lnTo>
                    <a:pt x="3670" y="0"/>
                  </a:lnTo>
                  <a:lnTo>
                    <a:pt x="3792" y="0"/>
                  </a:lnTo>
                  <a:lnTo>
                    <a:pt x="3792" y="30"/>
                  </a:lnTo>
                  <a:close/>
                  <a:moveTo>
                    <a:pt x="4037" y="30"/>
                  </a:moveTo>
                  <a:lnTo>
                    <a:pt x="3914" y="30"/>
                  </a:lnTo>
                  <a:lnTo>
                    <a:pt x="3914" y="0"/>
                  </a:lnTo>
                  <a:lnTo>
                    <a:pt x="4037" y="0"/>
                  </a:lnTo>
                  <a:lnTo>
                    <a:pt x="4037" y="30"/>
                  </a:lnTo>
                  <a:close/>
                  <a:moveTo>
                    <a:pt x="4281" y="30"/>
                  </a:moveTo>
                  <a:lnTo>
                    <a:pt x="4159" y="30"/>
                  </a:lnTo>
                  <a:lnTo>
                    <a:pt x="4159" y="0"/>
                  </a:lnTo>
                  <a:lnTo>
                    <a:pt x="4281" y="0"/>
                  </a:lnTo>
                  <a:lnTo>
                    <a:pt x="4281" y="30"/>
                  </a:lnTo>
                  <a:close/>
                  <a:moveTo>
                    <a:pt x="4526" y="30"/>
                  </a:moveTo>
                  <a:lnTo>
                    <a:pt x="4404" y="30"/>
                  </a:lnTo>
                  <a:lnTo>
                    <a:pt x="4404" y="0"/>
                  </a:lnTo>
                  <a:lnTo>
                    <a:pt x="4526" y="0"/>
                  </a:lnTo>
                  <a:lnTo>
                    <a:pt x="4526" y="30"/>
                  </a:lnTo>
                  <a:close/>
                  <a:moveTo>
                    <a:pt x="4771" y="30"/>
                  </a:moveTo>
                  <a:lnTo>
                    <a:pt x="4648" y="30"/>
                  </a:lnTo>
                  <a:lnTo>
                    <a:pt x="4648" y="0"/>
                  </a:lnTo>
                  <a:lnTo>
                    <a:pt x="4771" y="0"/>
                  </a:lnTo>
                  <a:lnTo>
                    <a:pt x="4771" y="30"/>
                  </a:lnTo>
                  <a:close/>
                  <a:moveTo>
                    <a:pt x="5015" y="30"/>
                  </a:moveTo>
                  <a:lnTo>
                    <a:pt x="4893" y="30"/>
                  </a:lnTo>
                  <a:lnTo>
                    <a:pt x="4893" y="0"/>
                  </a:lnTo>
                  <a:lnTo>
                    <a:pt x="5015" y="0"/>
                  </a:lnTo>
                  <a:lnTo>
                    <a:pt x="5015" y="30"/>
                  </a:lnTo>
                  <a:close/>
                  <a:moveTo>
                    <a:pt x="5260" y="30"/>
                  </a:moveTo>
                  <a:lnTo>
                    <a:pt x="5138" y="30"/>
                  </a:lnTo>
                  <a:lnTo>
                    <a:pt x="5138" y="0"/>
                  </a:lnTo>
                  <a:lnTo>
                    <a:pt x="5260" y="0"/>
                  </a:lnTo>
                  <a:lnTo>
                    <a:pt x="5260" y="30"/>
                  </a:lnTo>
                  <a:close/>
                  <a:moveTo>
                    <a:pt x="5504" y="30"/>
                  </a:moveTo>
                  <a:lnTo>
                    <a:pt x="5382" y="30"/>
                  </a:lnTo>
                  <a:lnTo>
                    <a:pt x="5382" y="0"/>
                  </a:lnTo>
                  <a:lnTo>
                    <a:pt x="5504" y="0"/>
                  </a:lnTo>
                  <a:lnTo>
                    <a:pt x="5504" y="30"/>
                  </a:lnTo>
                  <a:close/>
                  <a:moveTo>
                    <a:pt x="5749" y="30"/>
                  </a:moveTo>
                  <a:lnTo>
                    <a:pt x="5627" y="30"/>
                  </a:lnTo>
                  <a:lnTo>
                    <a:pt x="5627" y="0"/>
                  </a:lnTo>
                  <a:lnTo>
                    <a:pt x="5749" y="0"/>
                  </a:lnTo>
                  <a:lnTo>
                    <a:pt x="5749" y="30"/>
                  </a:lnTo>
                  <a:close/>
                  <a:moveTo>
                    <a:pt x="5994" y="30"/>
                  </a:moveTo>
                  <a:lnTo>
                    <a:pt x="5871" y="30"/>
                  </a:lnTo>
                  <a:lnTo>
                    <a:pt x="5871" y="0"/>
                  </a:lnTo>
                  <a:lnTo>
                    <a:pt x="5994" y="0"/>
                  </a:lnTo>
                  <a:lnTo>
                    <a:pt x="5994" y="30"/>
                  </a:lnTo>
                  <a:close/>
                  <a:moveTo>
                    <a:pt x="6238" y="30"/>
                  </a:moveTo>
                  <a:lnTo>
                    <a:pt x="6116" y="30"/>
                  </a:lnTo>
                  <a:lnTo>
                    <a:pt x="6116" y="0"/>
                  </a:lnTo>
                  <a:lnTo>
                    <a:pt x="6238" y="0"/>
                  </a:lnTo>
                  <a:lnTo>
                    <a:pt x="6238" y="30"/>
                  </a:lnTo>
                  <a:close/>
                  <a:moveTo>
                    <a:pt x="6483" y="30"/>
                  </a:moveTo>
                  <a:lnTo>
                    <a:pt x="6361" y="30"/>
                  </a:lnTo>
                  <a:lnTo>
                    <a:pt x="6361" y="0"/>
                  </a:lnTo>
                  <a:lnTo>
                    <a:pt x="6483" y="0"/>
                  </a:lnTo>
                  <a:lnTo>
                    <a:pt x="6483" y="30"/>
                  </a:lnTo>
                  <a:close/>
                  <a:moveTo>
                    <a:pt x="6728" y="30"/>
                  </a:moveTo>
                  <a:lnTo>
                    <a:pt x="6605" y="30"/>
                  </a:lnTo>
                  <a:lnTo>
                    <a:pt x="6605" y="0"/>
                  </a:lnTo>
                  <a:lnTo>
                    <a:pt x="6728" y="0"/>
                  </a:lnTo>
                  <a:lnTo>
                    <a:pt x="6728" y="30"/>
                  </a:lnTo>
                  <a:close/>
                  <a:moveTo>
                    <a:pt x="6972" y="30"/>
                  </a:moveTo>
                  <a:lnTo>
                    <a:pt x="6850" y="30"/>
                  </a:lnTo>
                  <a:lnTo>
                    <a:pt x="6850" y="0"/>
                  </a:lnTo>
                  <a:lnTo>
                    <a:pt x="6972" y="0"/>
                  </a:lnTo>
                  <a:lnTo>
                    <a:pt x="6972" y="30"/>
                  </a:lnTo>
                  <a:close/>
                  <a:moveTo>
                    <a:pt x="7217" y="30"/>
                  </a:moveTo>
                  <a:lnTo>
                    <a:pt x="7094" y="30"/>
                  </a:lnTo>
                  <a:lnTo>
                    <a:pt x="7094" y="0"/>
                  </a:lnTo>
                  <a:lnTo>
                    <a:pt x="7217" y="0"/>
                  </a:lnTo>
                  <a:lnTo>
                    <a:pt x="7217" y="30"/>
                  </a:lnTo>
                  <a:close/>
                  <a:moveTo>
                    <a:pt x="7461" y="30"/>
                  </a:moveTo>
                  <a:lnTo>
                    <a:pt x="7339" y="30"/>
                  </a:lnTo>
                  <a:lnTo>
                    <a:pt x="7339" y="0"/>
                  </a:lnTo>
                  <a:lnTo>
                    <a:pt x="7461" y="0"/>
                  </a:lnTo>
                  <a:lnTo>
                    <a:pt x="7461" y="30"/>
                  </a:lnTo>
                  <a:close/>
                  <a:moveTo>
                    <a:pt x="7706" y="30"/>
                  </a:moveTo>
                  <a:lnTo>
                    <a:pt x="7584" y="30"/>
                  </a:lnTo>
                  <a:lnTo>
                    <a:pt x="7584" y="0"/>
                  </a:lnTo>
                  <a:lnTo>
                    <a:pt x="7706" y="0"/>
                  </a:lnTo>
                  <a:lnTo>
                    <a:pt x="7706" y="30"/>
                  </a:lnTo>
                  <a:close/>
                  <a:moveTo>
                    <a:pt x="7951" y="30"/>
                  </a:moveTo>
                  <a:lnTo>
                    <a:pt x="7828" y="30"/>
                  </a:lnTo>
                  <a:lnTo>
                    <a:pt x="7828" y="0"/>
                  </a:lnTo>
                  <a:lnTo>
                    <a:pt x="7951" y="0"/>
                  </a:lnTo>
                  <a:lnTo>
                    <a:pt x="7951" y="30"/>
                  </a:lnTo>
                  <a:close/>
                  <a:moveTo>
                    <a:pt x="8195" y="30"/>
                  </a:moveTo>
                  <a:lnTo>
                    <a:pt x="8073" y="30"/>
                  </a:lnTo>
                  <a:lnTo>
                    <a:pt x="8073" y="0"/>
                  </a:lnTo>
                  <a:lnTo>
                    <a:pt x="8195" y="0"/>
                  </a:lnTo>
                  <a:lnTo>
                    <a:pt x="8195" y="30"/>
                  </a:lnTo>
                  <a:close/>
                  <a:moveTo>
                    <a:pt x="8440" y="30"/>
                  </a:moveTo>
                  <a:lnTo>
                    <a:pt x="8318" y="30"/>
                  </a:lnTo>
                  <a:lnTo>
                    <a:pt x="8318" y="0"/>
                  </a:lnTo>
                  <a:lnTo>
                    <a:pt x="8440" y="0"/>
                  </a:lnTo>
                  <a:lnTo>
                    <a:pt x="8440" y="30"/>
                  </a:lnTo>
                  <a:close/>
                  <a:moveTo>
                    <a:pt x="8685" y="30"/>
                  </a:moveTo>
                  <a:lnTo>
                    <a:pt x="8562" y="30"/>
                  </a:lnTo>
                  <a:lnTo>
                    <a:pt x="8562" y="0"/>
                  </a:lnTo>
                  <a:lnTo>
                    <a:pt x="8685" y="0"/>
                  </a:lnTo>
                  <a:lnTo>
                    <a:pt x="8685" y="30"/>
                  </a:lnTo>
                  <a:close/>
                  <a:moveTo>
                    <a:pt x="8929" y="30"/>
                  </a:moveTo>
                  <a:lnTo>
                    <a:pt x="8807" y="30"/>
                  </a:lnTo>
                  <a:lnTo>
                    <a:pt x="8807" y="0"/>
                  </a:lnTo>
                  <a:lnTo>
                    <a:pt x="8929" y="0"/>
                  </a:lnTo>
                  <a:lnTo>
                    <a:pt x="8929" y="30"/>
                  </a:lnTo>
                  <a:close/>
                  <a:moveTo>
                    <a:pt x="9174" y="30"/>
                  </a:moveTo>
                  <a:lnTo>
                    <a:pt x="9051" y="30"/>
                  </a:lnTo>
                  <a:lnTo>
                    <a:pt x="9051" y="0"/>
                  </a:lnTo>
                  <a:lnTo>
                    <a:pt x="9174" y="0"/>
                  </a:lnTo>
                  <a:lnTo>
                    <a:pt x="9174" y="30"/>
                  </a:lnTo>
                  <a:close/>
                  <a:moveTo>
                    <a:pt x="9418" y="30"/>
                  </a:moveTo>
                  <a:lnTo>
                    <a:pt x="9296" y="30"/>
                  </a:lnTo>
                  <a:lnTo>
                    <a:pt x="9296" y="0"/>
                  </a:lnTo>
                  <a:lnTo>
                    <a:pt x="9418" y="0"/>
                  </a:lnTo>
                  <a:lnTo>
                    <a:pt x="9418" y="30"/>
                  </a:lnTo>
                  <a:close/>
                  <a:moveTo>
                    <a:pt x="9663" y="30"/>
                  </a:moveTo>
                  <a:lnTo>
                    <a:pt x="9541" y="30"/>
                  </a:lnTo>
                  <a:lnTo>
                    <a:pt x="9541" y="0"/>
                  </a:lnTo>
                  <a:lnTo>
                    <a:pt x="9663" y="0"/>
                  </a:lnTo>
                  <a:lnTo>
                    <a:pt x="9663" y="30"/>
                  </a:lnTo>
                  <a:close/>
                  <a:moveTo>
                    <a:pt x="9907" y="30"/>
                  </a:moveTo>
                  <a:lnTo>
                    <a:pt x="9785" y="30"/>
                  </a:lnTo>
                  <a:lnTo>
                    <a:pt x="9785" y="0"/>
                  </a:lnTo>
                  <a:lnTo>
                    <a:pt x="9907" y="0"/>
                  </a:lnTo>
                  <a:lnTo>
                    <a:pt x="9907" y="30"/>
                  </a:lnTo>
                  <a:close/>
                  <a:moveTo>
                    <a:pt x="10151" y="30"/>
                  </a:moveTo>
                  <a:lnTo>
                    <a:pt x="10029" y="30"/>
                  </a:lnTo>
                  <a:lnTo>
                    <a:pt x="10029" y="0"/>
                  </a:lnTo>
                  <a:lnTo>
                    <a:pt x="10151" y="0"/>
                  </a:lnTo>
                  <a:lnTo>
                    <a:pt x="10151" y="30"/>
                  </a:lnTo>
                  <a:close/>
                  <a:moveTo>
                    <a:pt x="10396" y="30"/>
                  </a:moveTo>
                  <a:lnTo>
                    <a:pt x="10274" y="30"/>
                  </a:lnTo>
                  <a:lnTo>
                    <a:pt x="10274" y="0"/>
                  </a:lnTo>
                  <a:lnTo>
                    <a:pt x="10396" y="0"/>
                  </a:lnTo>
                  <a:lnTo>
                    <a:pt x="10396" y="30"/>
                  </a:lnTo>
                  <a:close/>
                  <a:moveTo>
                    <a:pt x="10641" y="30"/>
                  </a:moveTo>
                  <a:lnTo>
                    <a:pt x="10518" y="30"/>
                  </a:lnTo>
                  <a:lnTo>
                    <a:pt x="10518" y="0"/>
                  </a:lnTo>
                  <a:lnTo>
                    <a:pt x="10641" y="0"/>
                  </a:lnTo>
                  <a:lnTo>
                    <a:pt x="10641" y="30"/>
                  </a:lnTo>
                  <a:close/>
                  <a:moveTo>
                    <a:pt x="10885" y="30"/>
                  </a:moveTo>
                  <a:lnTo>
                    <a:pt x="10763" y="30"/>
                  </a:lnTo>
                  <a:lnTo>
                    <a:pt x="10763" y="0"/>
                  </a:lnTo>
                  <a:lnTo>
                    <a:pt x="10885" y="0"/>
                  </a:lnTo>
                  <a:lnTo>
                    <a:pt x="10885" y="30"/>
                  </a:lnTo>
                  <a:close/>
                  <a:moveTo>
                    <a:pt x="11130" y="30"/>
                  </a:moveTo>
                  <a:lnTo>
                    <a:pt x="11008" y="30"/>
                  </a:lnTo>
                  <a:lnTo>
                    <a:pt x="11008" y="0"/>
                  </a:lnTo>
                  <a:lnTo>
                    <a:pt x="11130" y="0"/>
                  </a:lnTo>
                  <a:lnTo>
                    <a:pt x="11130" y="30"/>
                  </a:lnTo>
                  <a:close/>
                  <a:moveTo>
                    <a:pt x="11375" y="30"/>
                  </a:moveTo>
                  <a:lnTo>
                    <a:pt x="11252" y="30"/>
                  </a:lnTo>
                  <a:lnTo>
                    <a:pt x="11252" y="0"/>
                  </a:lnTo>
                  <a:lnTo>
                    <a:pt x="11375" y="0"/>
                  </a:lnTo>
                  <a:lnTo>
                    <a:pt x="11375" y="30"/>
                  </a:lnTo>
                  <a:close/>
                  <a:moveTo>
                    <a:pt x="11619" y="30"/>
                  </a:moveTo>
                  <a:lnTo>
                    <a:pt x="11497" y="30"/>
                  </a:lnTo>
                  <a:lnTo>
                    <a:pt x="11497" y="0"/>
                  </a:lnTo>
                  <a:lnTo>
                    <a:pt x="11619" y="0"/>
                  </a:lnTo>
                  <a:lnTo>
                    <a:pt x="11619" y="30"/>
                  </a:lnTo>
                  <a:close/>
                  <a:moveTo>
                    <a:pt x="11864" y="30"/>
                  </a:moveTo>
                  <a:lnTo>
                    <a:pt x="11742" y="30"/>
                  </a:lnTo>
                  <a:lnTo>
                    <a:pt x="11742" y="0"/>
                  </a:lnTo>
                  <a:lnTo>
                    <a:pt x="11864" y="0"/>
                  </a:lnTo>
                  <a:lnTo>
                    <a:pt x="11864" y="30"/>
                  </a:lnTo>
                  <a:close/>
                  <a:moveTo>
                    <a:pt x="12108" y="30"/>
                  </a:moveTo>
                  <a:lnTo>
                    <a:pt x="11986" y="30"/>
                  </a:lnTo>
                  <a:lnTo>
                    <a:pt x="11986" y="0"/>
                  </a:lnTo>
                  <a:lnTo>
                    <a:pt x="12108" y="0"/>
                  </a:lnTo>
                  <a:lnTo>
                    <a:pt x="12108" y="30"/>
                  </a:lnTo>
                  <a:close/>
                  <a:moveTo>
                    <a:pt x="12353" y="30"/>
                  </a:moveTo>
                  <a:lnTo>
                    <a:pt x="12231" y="30"/>
                  </a:lnTo>
                  <a:lnTo>
                    <a:pt x="12231" y="0"/>
                  </a:lnTo>
                  <a:lnTo>
                    <a:pt x="12353" y="0"/>
                  </a:lnTo>
                  <a:lnTo>
                    <a:pt x="12353" y="30"/>
                  </a:lnTo>
                  <a:close/>
                  <a:moveTo>
                    <a:pt x="12598" y="30"/>
                  </a:moveTo>
                  <a:lnTo>
                    <a:pt x="12475" y="30"/>
                  </a:lnTo>
                  <a:lnTo>
                    <a:pt x="12475" y="0"/>
                  </a:lnTo>
                  <a:lnTo>
                    <a:pt x="12598" y="0"/>
                  </a:lnTo>
                  <a:lnTo>
                    <a:pt x="12598" y="30"/>
                  </a:lnTo>
                  <a:close/>
                  <a:moveTo>
                    <a:pt x="12842" y="30"/>
                  </a:moveTo>
                  <a:lnTo>
                    <a:pt x="12720" y="30"/>
                  </a:lnTo>
                  <a:lnTo>
                    <a:pt x="12720" y="0"/>
                  </a:lnTo>
                  <a:lnTo>
                    <a:pt x="12842" y="0"/>
                  </a:lnTo>
                  <a:lnTo>
                    <a:pt x="12842" y="30"/>
                  </a:lnTo>
                  <a:close/>
                  <a:moveTo>
                    <a:pt x="13087" y="30"/>
                  </a:moveTo>
                  <a:lnTo>
                    <a:pt x="12965" y="30"/>
                  </a:lnTo>
                  <a:lnTo>
                    <a:pt x="12965" y="0"/>
                  </a:lnTo>
                  <a:lnTo>
                    <a:pt x="13087" y="0"/>
                  </a:lnTo>
                  <a:lnTo>
                    <a:pt x="13087" y="30"/>
                  </a:lnTo>
                  <a:close/>
                  <a:moveTo>
                    <a:pt x="13255" y="30"/>
                  </a:moveTo>
                  <a:lnTo>
                    <a:pt x="13209" y="30"/>
                  </a:lnTo>
                  <a:lnTo>
                    <a:pt x="13209" y="0"/>
                  </a:lnTo>
                  <a:lnTo>
                    <a:pt x="13255" y="0"/>
                  </a:lnTo>
                  <a:lnTo>
                    <a:pt x="13255" y="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616E3C-A1AD-12C2-5481-1E00D4BE869F}"/>
              </a:ext>
            </a:extLst>
          </p:cNvPr>
          <p:cNvGrpSpPr/>
          <p:nvPr/>
        </p:nvGrpSpPr>
        <p:grpSpPr>
          <a:xfrm>
            <a:off x="4376531" y="987251"/>
            <a:ext cx="168597" cy="419386"/>
            <a:chOff x="1852781" y="714624"/>
            <a:chExt cx="168597" cy="419386"/>
          </a:xfrm>
          <a:solidFill>
            <a:srgbClr val="A1BBE8"/>
          </a:solidFill>
        </p:grpSpPr>
        <p:sp>
          <p:nvSpPr>
            <p:cNvPr id="46" name="Freeform 567">
              <a:extLst>
                <a:ext uri="{FF2B5EF4-FFF2-40B4-BE49-F238E27FC236}">
                  <a16:creationId xmlns:a16="http://schemas.microsoft.com/office/drawing/2014/main" id="{78325293-9911-BD50-747D-28C2B6AB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50" y="714624"/>
              <a:ext cx="14752" cy="337194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47" name="Freeform 568">
              <a:extLst>
                <a:ext uri="{FF2B5EF4-FFF2-40B4-BE49-F238E27FC236}">
                  <a16:creationId xmlns:a16="http://schemas.microsoft.com/office/drawing/2014/main" id="{9B6EC3A5-7B33-37BA-93C6-6CDA3375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81" y="965413"/>
              <a:ext cx="168597" cy="168597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1298A8-3CFD-4735-571B-AECD2F0B677E}"/>
              </a:ext>
            </a:extLst>
          </p:cNvPr>
          <p:cNvGrpSpPr/>
          <p:nvPr/>
        </p:nvGrpSpPr>
        <p:grpSpPr>
          <a:xfrm>
            <a:off x="7069698" y="947503"/>
            <a:ext cx="168597" cy="419386"/>
            <a:chOff x="1852781" y="714624"/>
            <a:chExt cx="168597" cy="419386"/>
          </a:xfrm>
          <a:solidFill>
            <a:srgbClr val="A1BBE8"/>
          </a:solidFill>
        </p:grpSpPr>
        <p:sp>
          <p:nvSpPr>
            <p:cNvPr id="53" name="Freeform 567">
              <a:extLst>
                <a:ext uri="{FF2B5EF4-FFF2-40B4-BE49-F238E27FC236}">
                  <a16:creationId xmlns:a16="http://schemas.microsoft.com/office/drawing/2014/main" id="{055F334B-37B1-E46E-E36D-07111F00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50" y="714624"/>
              <a:ext cx="14752" cy="337194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54" name="Freeform 568">
              <a:extLst>
                <a:ext uri="{FF2B5EF4-FFF2-40B4-BE49-F238E27FC236}">
                  <a16:creationId xmlns:a16="http://schemas.microsoft.com/office/drawing/2014/main" id="{CAC30477-24CA-0DA7-8D70-FE7E8F9B5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81" y="965413"/>
              <a:ext cx="168597" cy="168597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74690B-6F9C-0B8B-AB77-48A6E26998BD}"/>
              </a:ext>
            </a:extLst>
          </p:cNvPr>
          <p:cNvSpPr txBox="1"/>
          <p:nvPr/>
        </p:nvSpPr>
        <p:spPr>
          <a:xfrm>
            <a:off x="936702" y="2266218"/>
            <a:ext cx="2017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540385" algn="l"/>
                <a:tab pos="742950" algn="l"/>
                <a:tab pos="900430" algn="l"/>
                <a:tab pos="1260475" algn="l"/>
                <a:tab pos="2610485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วิเคราะห์</a:t>
            </a:r>
            <a:r>
              <a:rPr lang="th-TH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ความแตกต่างข้อมูลทั่วไป</a:t>
            </a:r>
            <a:r>
              <a:rPr lang="th-TH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ของกลุ่มตัวอย่างระหว่างกลุ่มทดลอง และกลุ่มทดลองด้วยสถิติ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Chi-square</a:t>
            </a:r>
            <a:r>
              <a:rPr lang="th-TH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test,</a:t>
            </a:r>
            <a:r>
              <a:rPr lang="th-TH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Fisher</a:t>
            </a:r>
            <a:r>
              <a:rPr lang="th-TH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exact</a:t>
            </a:r>
            <a:r>
              <a:rPr lang="th-TH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test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Independent t-test</a:t>
            </a:r>
            <a:endParaRPr lang="en-US" sz="11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721C4-5BA8-F2D5-D577-0550C7AEDCD4}"/>
              </a:ext>
            </a:extLst>
          </p:cNvPr>
          <p:cNvSpPr txBox="1"/>
          <p:nvPr/>
        </p:nvSpPr>
        <p:spPr>
          <a:xfrm>
            <a:off x="3400433" y="2113821"/>
            <a:ext cx="2133438" cy="149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42950" algn="l"/>
                <a:tab pos="900430" algn="l"/>
                <a:tab pos="1260475" algn="l"/>
                <a:tab pos="2610485" algn="l"/>
              </a:tabLst>
            </a:pPr>
            <a:r>
              <a:rPr lang="th-TH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เปรียบเทียบคะแนนเฉลี่ย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ความรอบรู้ด้านทันตสุขภาพ </a:t>
            </a:r>
            <a:r>
              <a:rPr lang="th-TH" sz="1600" dirty="0"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พฤติกรรมการดูแลสุขภาพช่องปาก </a:t>
            </a:r>
            <a:r>
              <a:rPr lang="th-TH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ภายในกลุ่มทดลอง 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ก่อนทดลอง และหลังทดลอง ด้วยสถิติ 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Paired Sample t-test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BFEBF-B881-5FD8-6C6A-ACEBCFFBEDE6}"/>
              </a:ext>
            </a:extLst>
          </p:cNvPr>
          <p:cNvSpPr txBox="1"/>
          <p:nvPr/>
        </p:nvSpPr>
        <p:spPr>
          <a:xfrm>
            <a:off x="5980349" y="2163849"/>
            <a:ext cx="2200345" cy="152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42950" algn="l"/>
                <a:tab pos="900430" algn="l"/>
                <a:tab pos="1260475" algn="l"/>
                <a:tab pos="2610485" algn="l"/>
              </a:tabLst>
            </a:pPr>
            <a:r>
              <a:rPr lang="th-TH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ทดสอบความแตกต่าง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คะแนนความรอบรู้ด้านทันตสุขภาพ และพฤติกรรมการดูแลสุขภาพช่องปาก </a:t>
            </a:r>
            <a:r>
              <a:rPr lang="th-TH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ระหว่างกลุ่มทดลอง และกลุ่ม</a:t>
            </a:r>
            <a:r>
              <a:rPr lang="th-TH" sz="1600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ควบคุม</a:t>
            </a:r>
            <a:r>
              <a:rPr lang="th-TH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ภายหลังการทดลอง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ด้วยสถิติ</a:t>
            </a:r>
            <a:r>
              <a:rPr lang="en-US" sz="1600" dirty="0"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ANCOVA</a:t>
            </a:r>
            <a:r>
              <a:rPr lang="en-US" sz="1800" dirty="0">
                <a:effectLst/>
                <a:latin typeface="TH SarabunPSK" panose="020B0500040200020003" pitchFamily="34" charset="-34"/>
                <a:ea typeface="Sarabun"/>
              </a:rPr>
              <a:t> 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4D99D-01BC-2D51-4D52-D77672900E22}"/>
              </a:ext>
            </a:extLst>
          </p:cNvPr>
          <p:cNvSpPr txBox="1"/>
          <p:nvPr/>
        </p:nvSpPr>
        <p:spPr>
          <a:xfrm>
            <a:off x="2286000" y="4345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Inferential Statistics</a:t>
            </a:r>
            <a:endParaRPr lang="en-US" sz="2000" dirty="0"/>
          </a:p>
        </p:txBody>
      </p:sp>
      <p:sp>
        <p:nvSpPr>
          <p:cNvPr id="6" name="Google Shape;150;p28">
            <a:extLst>
              <a:ext uri="{FF2B5EF4-FFF2-40B4-BE49-F238E27FC236}">
                <a16:creationId xmlns:a16="http://schemas.microsoft.com/office/drawing/2014/main" id="{D407435F-EE69-8C79-3F11-5CFD7282DC77}"/>
              </a:ext>
            </a:extLst>
          </p:cNvPr>
          <p:cNvSpPr txBox="1">
            <a:spLocks/>
          </p:cNvSpPr>
          <p:nvPr/>
        </p:nvSpPr>
        <p:spPr>
          <a:xfrm>
            <a:off x="3065410" y="81484"/>
            <a:ext cx="301317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</a:t>
            </a:r>
          </a:p>
        </p:txBody>
      </p:sp>
      <p:sp>
        <p:nvSpPr>
          <p:cNvPr id="7" name="Google Shape;131;p26">
            <a:extLst>
              <a:ext uri="{FF2B5EF4-FFF2-40B4-BE49-F238E27FC236}">
                <a16:creationId xmlns:a16="http://schemas.microsoft.com/office/drawing/2014/main" id="{BC25A3E1-56CC-CF53-0A64-EF774F557DBB}"/>
              </a:ext>
            </a:extLst>
          </p:cNvPr>
          <p:cNvSpPr/>
          <p:nvPr/>
        </p:nvSpPr>
        <p:spPr>
          <a:xfrm rot="-5400000" flipH="1">
            <a:off x="7495750" y="2275000"/>
            <a:ext cx="30757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95;p31">
            <a:extLst>
              <a:ext uri="{FF2B5EF4-FFF2-40B4-BE49-F238E27FC236}">
                <a16:creationId xmlns:a16="http://schemas.microsoft.com/office/drawing/2014/main" id="{3603E11F-1A77-CEE0-982F-053D93C8D816}"/>
              </a:ext>
            </a:extLst>
          </p:cNvPr>
          <p:cNvSpPr/>
          <p:nvPr/>
        </p:nvSpPr>
        <p:spPr>
          <a:xfrm>
            <a:off x="0" y="5005080"/>
            <a:ext cx="9143999" cy="138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2;p31">
            <a:extLst>
              <a:ext uri="{FF2B5EF4-FFF2-40B4-BE49-F238E27FC236}">
                <a16:creationId xmlns:a16="http://schemas.microsoft.com/office/drawing/2014/main" id="{15EB075B-53AE-2829-AF22-11B915147643}"/>
              </a:ext>
            </a:extLst>
          </p:cNvPr>
          <p:cNvSpPr/>
          <p:nvPr/>
        </p:nvSpPr>
        <p:spPr>
          <a:xfrm rot="10800000" flipH="1">
            <a:off x="-1" y="4866660"/>
            <a:ext cx="9143999" cy="138418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椭圆 14">
            <a:extLst>
              <a:ext uri="{FF2B5EF4-FFF2-40B4-BE49-F238E27FC236}">
                <a16:creationId xmlns:a16="http://schemas.microsoft.com/office/drawing/2014/main" id="{ACD3E959-6A14-E235-D17C-BDA94677FF25}"/>
              </a:ext>
            </a:extLst>
          </p:cNvPr>
          <p:cNvSpPr/>
          <p:nvPr/>
        </p:nvSpPr>
        <p:spPr>
          <a:xfrm>
            <a:off x="8567963" y="64696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200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12</a:t>
            </a:r>
            <a:endParaRPr lang="zh-CN" altLang="en-US" sz="1200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8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2;p31">
            <a:extLst>
              <a:ext uri="{FF2B5EF4-FFF2-40B4-BE49-F238E27FC236}">
                <a16:creationId xmlns:a16="http://schemas.microsoft.com/office/drawing/2014/main" id="{56F7B674-C8A9-D072-8BEE-4AF7F0940CFD}"/>
              </a:ext>
            </a:extLst>
          </p:cNvPr>
          <p:cNvSpPr/>
          <p:nvPr/>
        </p:nvSpPr>
        <p:spPr>
          <a:xfrm rot="10800000" flipH="1">
            <a:off x="0" y="-2"/>
            <a:ext cx="9143999" cy="57275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0;p28">
            <a:extLst>
              <a:ext uri="{FF2B5EF4-FFF2-40B4-BE49-F238E27FC236}">
                <a16:creationId xmlns:a16="http://schemas.microsoft.com/office/drawing/2014/main" id="{0FCD6761-BF74-FB44-9A71-A7B3D6698AE3}"/>
              </a:ext>
            </a:extLst>
          </p:cNvPr>
          <p:cNvSpPr txBox="1">
            <a:spLocks/>
          </p:cNvSpPr>
          <p:nvPr/>
        </p:nvSpPr>
        <p:spPr>
          <a:xfrm>
            <a:off x="72921" y="9655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2AC7B9-474B-463A-BD4C-C4C65D126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086131"/>
              </p:ext>
            </p:extLst>
          </p:nvPr>
        </p:nvGraphicFramePr>
        <p:xfrm>
          <a:off x="2707577" y="1420812"/>
          <a:ext cx="1433322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reeform 49">
            <a:extLst>
              <a:ext uri="{FF2B5EF4-FFF2-40B4-BE49-F238E27FC236}">
                <a16:creationId xmlns:a16="http://schemas.microsoft.com/office/drawing/2014/main" id="{46D87B8E-973F-5B97-9726-6DD902BBA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9986" y="1449165"/>
            <a:ext cx="1253470" cy="2480120"/>
          </a:xfrm>
          <a:custGeom>
            <a:avLst/>
            <a:gdLst>
              <a:gd name="connsiteX0" fmla="*/ 1363477 w 3342587"/>
              <a:gd name="connsiteY0" fmla="*/ 4622996 h 6613653"/>
              <a:gd name="connsiteX1" fmla="*/ 1456141 w 3342587"/>
              <a:gd name="connsiteY1" fmla="*/ 4622996 h 6613653"/>
              <a:gd name="connsiteX2" fmla="*/ 1456141 w 3342587"/>
              <a:gd name="connsiteY2" fmla="*/ 6295530 h 6613653"/>
              <a:gd name="connsiteX3" fmla="*/ 1780459 w 3342587"/>
              <a:gd name="connsiteY3" fmla="*/ 6613653 h 6613653"/>
              <a:gd name="connsiteX4" fmla="*/ 1032533 w 3342587"/>
              <a:gd name="connsiteY4" fmla="*/ 6613653 h 6613653"/>
              <a:gd name="connsiteX5" fmla="*/ 1363477 w 3342587"/>
              <a:gd name="connsiteY5" fmla="*/ 6295530 h 6613653"/>
              <a:gd name="connsiteX6" fmla="*/ 708214 w 3342587"/>
              <a:gd name="connsiteY6" fmla="*/ 2173163 h 6613653"/>
              <a:gd name="connsiteX7" fmla="*/ 708214 w 3342587"/>
              <a:gd name="connsiteY7" fmla="*/ 2207895 h 6613653"/>
              <a:gd name="connsiteX8" fmla="*/ 398585 w 3342587"/>
              <a:gd name="connsiteY8" fmla="*/ 4622996 h 6613653"/>
              <a:gd name="connsiteX9" fmla="*/ 708214 w 3342587"/>
              <a:gd name="connsiteY9" fmla="*/ 4622996 h 6613653"/>
              <a:gd name="connsiteX10" fmla="*/ 708214 w 3342587"/>
              <a:gd name="connsiteY10" fmla="*/ 6295530 h 6613653"/>
              <a:gd name="connsiteX11" fmla="*/ 1032533 w 3342587"/>
              <a:gd name="connsiteY11" fmla="*/ 6613653 h 6613653"/>
              <a:gd name="connsiteX12" fmla="*/ 0 w 3342587"/>
              <a:gd name="connsiteY12" fmla="*/ 6613653 h 6613653"/>
              <a:gd name="connsiteX13" fmla="*/ 0 w 3342587"/>
              <a:gd name="connsiteY13" fmla="*/ 3319738 h 6613653"/>
              <a:gd name="connsiteX14" fmla="*/ 158852 w 3342587"/>
              <a:gd name="connsiteY14" fmla="*/ 3564957 h 6613653"/>
              <a:gd name="connsiteX15" fmla="*/ 277992 w 3342587"/>
              <a:gd name="connsiteY15" fmla="*/ 3584840 h 6613653"/>
              <a:gd name="connsiteX16" fmla="*/ 330939 w 3342587"/>
              <a:gd name="connsiteY16" fmla="*/ 3584840 h 6613653"/>
              <a:gd name="connsiteX17" fmla="*/ 542743 w 3342587"/>
              <a:gd name="connsiteY17" fmla="*/ 3386016 h 6613653"/>
              <a:gd name="connsiteX18" fmla="*/ 549363 w 3342587"/>
              <a:gd name="connsiteY18" fmla="*/ 3319738 h 6613653"/>
              <a:gd name="connsiteX19" fmla="*/ 549363 w 3342587"/>
              <a:gd name="connsiteY19" fmla="*/ 2882314 h 6613653"/>
              <a:gd name="connsiteX20" fmla="*/ 582454 w 3342587"/>
              <a:gd name="connsiteY20" fmla="*/ 2511169 h 6613653"/>
              <a:gd name="connsiteX21" fmla="*/ 708214 w 3342587"/>
              <a:gd name="connsiteY21" fmla="*/ 2173163 h 6613653"/>
              <a:gd name="connsiteX22" fmla="*/ 0 w 3342587"/>
              <a:gd name="connsiteY22" fmla="*/ 0 h 6613653"/>
              <a:gd name="connsiteX23" fmla="*/ 1399880 w 3342587"/>
              <a:gd name="connsiteY23" fmla="*/ 0 h 6613653"/>
              <a:gd name="connsiteX24" fmla="*/ 862348 w 3342587"/>
              <a:gd name="connsiteY24" fmla="*/ 537533 h 6613653"/>
              <a:gd name="connsiteX25" fmla="*/ 1399880 w 3342587"/>
              <a:gd name="connsiteY25" fmla="*/ 1075060 h 6613653"/>
              <a:gd name="connsiteX26" fmla="*/ 1937408 w 3342587"/>
              <a:gd name="connsiteY26" fmla="*/ 537533 h 6613653"/>
              <a:gd name="connsiteX27" fmla="*/ 1399880 w 3342587"/>
              <a:gd name="connsiteY27" fmla="*/ 0 h 6613653"/>
              <a:gd name="connsiteX28" fmla="*/ 2799756 w 3342587"/>
              <a:gd name="connsiteY28" fmla="*/ 0 h 6613653"/>
              <a:gd name="connsiteX29" fmla="*/ 3342587 w 3342587"/>
              <a:gd name="connsiteY29" fmla="*/ 0 h 6613653"/>
              <a:gd name="connsiteX30" fmla="*/ 3342587 w 3342587"/>
              <a:gd name="connsiteY30" fmla="*/ 6613653 h 6613653"/>
              <a:gd name="connsiteX31" fmla="*/ 2799756 w 3342587"/>
              <a:gd name="connsiteY31" fmla="*/ 6613653 h 6613653"/>
              <a:gd name="connsiteX32" fmla="*/ 1780459 w 3342587"/>
              <a:gd name="connsiteY32" fmla="*/ 6613653 h 6613653"/>
              <a:gd name="connsiteX33" fmla="*/ 2104782 w 3342587"/>
              <a:gd name="connsiteY33" fmla="*/ 6295530 h 6613653"/>
              <a:gd name="connsiteX34" fmla="*/ 2104782 w 3342587"/>
              <a:gd name="connsiteY34" fmla="*/ 4622996 h 6613653"/>
              <a:gd name="connsiteX35" fmla="*/ 2422770 w 3342587"/>
              <a:gd name="connsiteY35" fmla="*/ 4622996 h 6613653"/>
              <a:gd name="connsiteX36" fmla="*/ 2094524 w 3342587"/>
              <a:gd name="connsiteY36" fmla="*/ 2215858 h 6613653"/>
              <a:gd name="connsiteX37" fmla="*/ 2088457 w 3342587"/>
              <a:gd name="connsiteY37" fmla="*/ 2219984 h 6613653"/>
              <a:gd name="connsiteX38" fmla="*/ 2088581 w 3342587"/>
              <a:gd name="connsiteY38" fmla="*/ 2214658 h 6613653"/>
              <a:gd name="connsiteX39" fmla="*/ 2091393 w 3342587"/>
              <a:gd name="connsiteY39" fmla="*/ 2156466 h 6613653"/>
              <a:gd name="connsiteX40" fmla="*/ 2092487 w 3342587"/>
              <a:gd name="connsiteY40" fmla="*/ 2155372 h 6613653"/>
              <a:gd name="connsiteX41" fmla="*/ 2166834 w 3342587"/>
              <a:gd name="connsiteY41" fmla="*/ 2320629 h 6613653"/>
              <a:gd name="connsiteX42" fmla="*/ 2217302 w 3342587"/>
              <a:gd name="connsiteY42" fmla="*/ 2497918 h 6613653"/>
              <a:gd name="connsiteX43" fmla="*/ 2257013 w 3342587"/>
              <a:gd name="connsiteY43" fmla="*/ 2869063 h 6613653"/>
              <a:gd name="connsiteX44" fmla="*/ 2257013 w 3342587"/>
              <a:gd name="connsiteY44" fmla="*/ 3299855 h 6613653"/>
              <a:gd name="connsiteX45" fmla="*/ 2263634 w 3342587"/>
              <a:gd name="connsiteY45" fmla="*/ 3366133 h 6613653"/>
              <a:gd name="connsiteX46" fmla="*/ 2468817 w 3342587"/>
              <a:gd name="connsiteY46" fmla="*/ 3571588 h 6613653"/>
              <a:gd name="connsiteX47" fmla="*/ 2528385 w 3342587"/>
              <a:gd name="connsiteY47" fmla="*/ 3578214 h 6613653"/>
              <a:gd name="connsiteX48" fmla="*/ 2640905 w 3342587"/>
              <a:gd name="connsiteY48" fmla="*/ 3545075 h 6613653"/>
              <a:gd name="connsiteX49" fmla="*/ 2799756 w 3342587"/>
              <a:gd name="connsiteY49" fmla="*/ 3299855 h 6613653"/>
              <a:gd name="connsiteX50" fmla="*/ 2799756 w 3342587"/>
              <a:gd name="connsiteY50" fmla="*/ 2908828 h 6613653"/>
              <a:gd name="connsiteX51" fmla="*/ 2766665 w 3342587"/>
              <a:gd name="connsiteY51" fmla="*/ 2365367 h 6613653"/>
              <a:gd name="connsiteX52" fmla="*/ 2601193 w 3342587"/>
              <a:gd name="connsiteY52" fmla="*/ 1934569 h 6613653"/>
              <a:gd name="connsiteX53" fmla="*/ 2091547 w 3342587"/>
              <a:gd name="connsiteY53" fmla="*/ 1384482 h 6613653"/>
              <a:gd name="connsiteX54" fmla="*/ 1601751 w 3342587"/>
              <a:gd name="connsiteY54" fmla="*/ 1238675 h 6613653"/>
              <a:gd name="connsiteX55" fmla="*/ 1380850 w 3342587"/>
              <a:gd name="connsiteY55" fmla="*/ 1219618 h 6613653"/>
              <a:gd name="connsiteX56" fmla="*/ 1164913 w 3342587"/>
              <a:gd name="connsiteY56" fmla="*/ 1245300 h 6613653"/>
              <a:gd name="connsiteX57" fmla="*/ 708214 w 3342587"/>
              <a:gd name="connsiteY57" fmla="*/ 1397734 h 6613653"/>
              <a:gd name="connsiteX58" fmla="*/ 198563 w 3342587"/>
              <a:gd name="connsiteY58" fmla="*/ 1947826 h 6613653"/>
              <a:gd name="connsiteX59" fmla="*/ 39712 w 3342587"/>
              <a:gd name="connsiteY59" fmla="*/ 2378618 h 6613653"/>
              <a:gd name="connsiteX60" fmla="*/ 0 w 3342587"/>
              <a:gd name="connsiteY60" fmla="*/ 2922084 h 661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42587" h="6613653">
                <a:moveTo>
                  <a:pt x="1363477" y="4622996"/>
                </a:moveTo>
                <a:lnTo>
                  <a:pt x="1456141" y="4622996"/>
                </a:lnTo>
                <a:lnTo>
                  <a:pt x="1456141" y="6295530"/>
                </a:lnTo>
                <a:cubicBezTo>
                  <a:pt x="1456141" y="6474471"/>
                  <a:pt x="1601751" y="6613653"/>
                  <a:pt x="1780459" y="6613653"/>
                </a:cubicBezTo>
                <a:lnTo>
                  <a:pt x="1032533" y="6613653"/>
                </a:lnTo>
                <a:cubicBezTo>
                  <a:pt x="1217861" y="6613653"/>
                  <a:pt x="1363477" y="6474471"/>
                  <a:pt x="1363477" y="6295530"/>
                </a:cubicBezTo>
                <a:close/>
                <a:moveTo>
                  <a:pt x="708214" y="2173163"/>
                </a:moveTo>
                <a:lnTo>
                  <a:pt x="708214" y="2207895"/>
                </a:lnTo>
                <a:lnTo>
                  <a:pt x="398585" y="4622996"/>
                </a:lnTo>
                <a:lnTo>
                  <a:pt x="708214" y="4622996"/>
                </a:lnTo>
                <a:lnTo>
                  <a:pt x="708214" y="6295530"/>
                </a:lnTo>
                <a:cubicBezTo>
                  <a:pt x="708214" y="6474471"/>
                  <a:pt x="853825" y="6613653"/>
                  <a:pt x="1032533" y="6613653"/>
                </a:cubicBezTo>
                <a:lnTo>
                  <a:pt x="0" y="6613653"/>
                </a:lnTo>
                <a:lnTo>
                  <a:pt x="0" y="3319738"/>
                </a:lnTo>
                <a:cubicBezTo>
                  <a:pt x="0" y="3425781"/>
                  <a:pt x="66188" y="3518567"/>
                  <a:pt x="158852" y="3564957"/>
                </a:cubicBezTo>
                <a:cubicBezTo>
                  <a:pt x="198563" y="3578214"/>
                  <a:pt x="238275" y="3584840"/>
                  <a:pt x="277992" y="3584840"/>
                </a:cubicBezTo>
                <a:lnTo>
                  <a:pt x="330939" y="3584840"/>
                </a:lnTo>
                <a:cubicBezTo>
                  <a:pt x="436843" y="3571588"/>
                  <a:pt x="522887" y="3505310"/>
                  <a:pt x="542743" y="3386016"/>
                </a:cubicBezTo>
                <a:cubicBezTo>
                  <a:pt x="542743" y="3359502"/>
                  <a:pt x="549363" y="3339620"/>
                  <a:pt x="549363" y="3319738"/>
                </a:cubicBezTo>
                <a:lnTo>
                  <a:pt x="549363" y="2882314"/>
                </a:lnTo>
                <a:cubicBezTo>
                  <a:pt x="549363" y="2716624"/>
                  <a:pt x="575839" y="2577447"/>
                  <a:pt x="582454" y="2511169"/>
                </a:cubicBezTo>
                <a:cubicBezTo>
                  <a:pt x="615551" y="2391875"/>
                  <a:pt x="655262" y="2272575"/>
                  <a:pt x="708214" y="2173163"/>
                </a:cubicBezTo>
                <a:close/>
                <a:moveTo>
                  <a:pt x="0" y="0"/>
                </a:moveTo>
                <a:lnTo>
                  <a:pt x="1399880" y="0"/>
                </a:lnTo>
                <a:cubicBezTo>
                  <a:pt x="1104891" y="0"/>
                  <a:pt x="862348" y="242548"/>
                  <a:pt x="862348" y="537533"/>
                </a:cubicBezTo>
                <a:cubicBezTo>
                  <a:pt x="862348" y="832517"/>
                  <a:pt x="1104891" y="1075060"/>
                  <a:pt x="1399880" y="1075060"/>
                </a:cubicBezTo>
                <a:cubicBezTo>
                  <a:pt x="1694865" y="1075060"/>
                  <a:pt x="1937408" y="832517"/>
                  <a:pt x="1937408" y="537533"/>
                </a:cubicBezTo>
                <a:cubicBezTo>
                  <a:pt x="1937408" y="242548"/>
                  <a:pt x="1694865" y="0"/>
                  <a:pt x="1399880" y="0"/>
                </a:cubicBezTo>
                <a:lnTo>
                  <a:pt x="2799756" y="0"/>
                </a:lnTo>
                <a:lnTo>
                  <a:pt x="3342587" y="0"/>
                </a:lnTo>
                <a:lnTo>
                  <a:pt x="3342587" y="6613653"/>
                </a:lnTo>
                <a:lnTo>
                  <a:pt x="2799756" y="6613653"/>
                </a:lnTo>
                <a:lnTo>
                  <a:pt x="1780459" y="6613653"/>
                </a:lnTo>
                <a:cubicBezTo>
                  <a:pt x="1952551" y="6613653"/>
                  <a:pt x="2104782" y="6474471"/>
                  <a:pt x="2104782" y="6295530"/>
                </a:cubicBezTo>
                <a:lnTo>
                  <a:pt x="2104782" y="4622996"/>
                </a:lnTo>
                <a:lnTo>
                  <a:pt x="2422770" y="4622996"/>
                </a:lnTo>
                <a:lnTo>
                  <a:pt x="2094524" y="2215858"/>
                </a:lnTo>
                <a:lnTo>
                  <a:pt x="2088457" y="2219984"/>
                </a:lnTo>
                <a:lnTo>
                  <a:pt x="2088581" y="2214658"/>
                </a:lnTo>
                <a:lnTo>
                  <a:pt x="2091393" y="2156466"/>
                </a:lnTo>
                <a:lnTo>
                  <a:pt x="2092487" y="2155372"/>
                </a:lnTo>
                <a:lnTo>
                  <a:pt x="2166834" y="2320629"/>
                </a:lnTo>
                <a:cubicBezTo>
                  <a:pt x="2187517" y="2378620"/>
                  <a:pt x="2204064" y="2438268"/>
                  <a:pt x="2217302" y="2497918"/>
                </a:cubicBezTo>
                <a:cubicBezTo>
                  <a:pt x="2230537" y="2564191"/>
                  <a:pt x="2257013" y="2703373"/>
                  <a:pt x="2257013" y="2869063"/>
                </a:cubicBezTo>
                <a:lnTo>
                  <a:pt x="2257013" y="3299855"/>
                </a:lnTo>
                <a:cubicBezTo>
                  <a:pt x="2257013" y="3326363"/>
                  <a:pt x="2257013" y="3352877"/>
                  <a:pt x="2263634" y="3366133"/>
                </a:cubicBezTo>
                <a:cubicBezTo>
                  <a:pt x="2283490" y="3485428"/>
                  <a:pt x="2362918" y="3551706"/>
                  <a:pt x="2468817" y="3571588"/>
                </a:cubicBezTo>
                <a:cubicBezTo>
                  <a:pt x="2488673" y="3571588"/>
                  <a:pt x="2508529" y="3578214"/>
                  <a:pt x="2528385" y="3578214"/>
                </a:cubicBezTo>
                <a:cubicBezTo>
                  <a:pt x="2568102" y="3578214"/>
                  <a:pt x="2607813" y="3564957"/>
                  <a:pt x="2640905" y="3545075"/>
                </a:cubicBezTo>
                <a:cubicBezTo>
                  <a:pt x="2740189" y="3505310"/>
                  <a:pt x="2799756" y="3412524"/>
                  <a:pt x="2799756" y="3299855"/>
                </a:cubicBezTo>
                <a:lnTo>
                  <a:pt x="2799756" y="2908828"/>
                </a:lnTo>
                <a:cubicBezTo>
                  <a:pt x="2799756" y="2623838"/>
                  <a:pt x="2773280" y="2385249"/>
                  <a:pt x="2766665" y="2365367"/>
                </a:cubicBezTo>
                <a:cubicBezTo>
                  <a:pt x="2726953" y="2212928"/>
                  <a:pt x="2674001" y="2067120"/>
                  <a:pt x="2601193" y="1934569"/>
                </a:cubicBezTo>
                <a:cubicBezTo>
                  <a:pt x="2482053" y="1702606"/>
                  <a:pt x="2316586" y="1510402"/>
                  <a:pt x="2091547" y="1384482"/>
                </a:cubicBezTo>
                <a:cubicBezTo>
                  <a:pt x="1952551" y="1304948"/>
                  <a:pt x="1787079" y="1251926"/>
                  <a:pt x="1601751" y="1238675"/>
                </a:cubicBezTo>
                <a:cubicBezTo>
                  <a:pt x="1528946" y="1225418"/>
                  <a:pt x="1454484" y="1218790"/>
                  <a:pt x="1380850" y="1219618"/>
                </a:cubicBezTo>
                <a:cubicBezTo>
                  <a:pt x="1307215" y="1220446"/>
                  <a:pt x="1234409" y="1228731"/>
                  <a:pt x="1164913" y="1245300"/>
                </a:cubicBezTo>
                <a:cubicBezTo>
                  <a:pt x="992821" y="1265183"/>
                  <a:pt x="840590" y="1318204"/>
                  <a:pt x="708214" y="1397734"/>
                </a:cubicBezTo>
                <a:cubicBezTo>
                  <a:pt x="489790" y="1523659"/>
                  <a:pt x="317703" y="1715857"/>
                  <a:pt x="198563" y="1947826"/>
                </a:cubicBezTo>
                <a:cubicBezTo>
                  <a:pt x="132375" y="2080377"/>
                  <a:pt x="72808" y="2232810"/>
                  <a:pt x="39712" y="2378618"/>
                </a:cubicBezTo>
                <a:cubicBezTo>
                  <a:pt x="33091" y="2398500"/>
                  <a:pt x="0" y="2637094"/>
                  <a:pt x="0" y="292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0C412C47-E053-91C4-E90D-7EE62B0205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3672" y="3928489"/>
            <a:ext cx="708603" cy="0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96F550C9-3F49-448C-2A7F-B716E1C6B9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3672" y="2780719"/>
            <a:ext cx="306314" cy="0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08DF7E35-77F5-A20C-749D-B25D1E7B1F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3674" y="1446321"/>
            <a:ext cx="836316" cy="0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27B0755-DFB1-77E7-7433-8CFEEE984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974256"/>
              </p:ext>
            </p:extLst>
          </p:nvPr>
        </p:nvGraphicFramePr>
        <p:xfrm>
          <a:off x="677837" y="1420812"/>
          <a:ext cx="1433322" cy="25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Line 7">
            <a:extLst>
              <a:ext uri="{FF2B5EF4-FFF2-40B4-BE49-F238E27FC236}">
                <a16:creationId xmlns:a16="http://schemas.microsoft.com/office/drawing/2014/main" id="{2075D696-9B1B-1CDB-C3A9-A6B2AF15B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467" y="3943003"/>
            <a:ext cx="704483" cy="0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6E03E5C3-ECB2-1002-2AE7-B610369E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2898" y="2498734"/>
            <a:ext cx="371396" cy="0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5402A11C-4BC7-EF49-2156-5EBB016C5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813" y="1439064"/>
            <a:ext cx="832197" cy="0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84920FBA-601C-B627-77AE-6BD0D52CB623}"/>
              </a:ext>
            </a:extLst>
          </p:cNvPr>
          <p:cNvSpPr/>
          <p:nvPr/>
        </p:nvSpPr>
        <p:spPr>
          <a:xfrm>
            <a:off x="495289" y="1449165"/>
            <a:ext cx="1247609" cy="2480120"/>
          </a:xfrm>
          <a:custGeom>
            <a:avLst/>
            <a:gdLst>
              <a:gd name="connsiteX0" fmla="*/ 1890678 w 3326957"/>
              <a:gd name="connsiteY0" fmla="*/ 4075284 h 6613653"/>
              <a:gd name="connsiteX1" fmla="*/ 1983342 w 3326957"/>
              <a:gd name="connsiteY1" fmla="*/ 4075284 h 6613653"/>
              <a:gd name="connsiteX2" fmla="*/ 1983342 w 3326957"/>
              <a:gd name="connsiteY2" fmla="*/ 4081910 h 6613653"/>
              <a:gd name="connsiteX3" fmla="*/ 1983342 w 3326957"/>
              <a:gd name="connsiteY3" fmla="*/ 6295530 h 6613653"/>
              <a:gd name="connsiteX4" fmla="*/ 2307660 w 3326957"/>
              <a:gd name="connsiteY4" fmla="*/ 6613653 h 6613653"/>
              <a:gd name="connsiteX5" fmla="*/ 1559734 w 3326957"/>
              <a:gd name="connsiteY5" fmla="*/ 6613653 h 6613653"/>
              <a:gd name="connsiteX6" fmla="*/ 1890678 w 3326957"/>
              <a:gd name="connsiteY6" fmla="*/ 6295530 h 6613653"/>
              <a:gd name="connsiteX7" fmla="*/ 1890678 w 3326957"/>
              <a:gd name="connsiteY7" fmla="*/ 4081910 h 6613653"/>
              <a:gd name="connsiteX8" fmla="*/ 2618748 w 3326957"/>
              <a:gd name="connsiteY8" fmla="*/ 2153281 h 6613653"/>
              <a:gd name="connsiteX9" fmla="*/ 2744503 w 3326957"/>
              <a:gd name="connsiteY9" fmla="*/ 2497918 h 6613653"/>
              <a:gd name="connsiteX10" fmla="*/ 2784214 w 3326957"/>
              <a:gd name="connsiteY10" fmla="*/ 2869063 h 6613653"/>
              <a:gd name="connsiteX11" fmla="*/ 2784214 w 3326957"/>
              <a:gd name="connsiteY11" fmla="*/ 3299855 h 6613653"/>
              <a:gd name="connsiteX12" fmla="*/ 2790835 w 3326957"/>
              <a:gd name="connsiteY12" fmla="*/ 3366133 h 6613653"/>
              <a:gd name="connsiteX13" fmla="*/ 2996018 w 3326957"/>
              <a:gd name="connsiteY13" fmla="*/ 3571588 h 6613653"/>
              <a:gd name="connsiteX14" fmla="*/ 3055586 w 3326957"/>
              <a:gd name="connsiteY14" fmla="*/ 3578214 h 6613653"/>
              <a:gd name="connsiteX15" fmla="*/ 3168106 w 3326957"/>
              <a:gd name="connsiteY15" fmla="*/ 3545075 h 6613653"/>
              <a:gd name="connsiteX16" fmla="*/ 3326957 w 3326957"/>
              <a:gd name="connsiteY16" fmla="*/ 3299855 h 6613653"/>
              <a:gd name="connsiteX17" fmla="*/ 3326957 w 3326957"/>
              <a:gd name="connsiteY17" fmla="*/ 6613653 h 6613653"/>
              <a:gd name="connsiteX18" fmla="*/ 2307660 w 3326957"/>
              <a:gd name="connsiteY18" fmla="*/ 6613653 h 6613653"/>
              <a:gd name="connsiteX19" fmla="*/ 2631983 w 3326957"/>
              <a:gd name="connsiteY19" fmla="*/ 6295530 h 6613653"/>
              <a:gd name="connsiteX20" fmla="*/ 2631983 w 3326957"/>
              <a:gd name="connsiteY20" fmla="*/ 4075284 h 6613653"/>
              <a:gd name="connsiteX21" fmla="*/ 2618748 w 3326957"/>
              <a:gd name="connsiteY21" fmla="*/ 2153281 h 6613653"/>
              <a:gd name="connsiteX22" fmla="*/ 527201 w 3326957"/>
              <a:gd name="connsiteY22" fmla="*/ 0 h 6613653"/>
              <a:gd name="connsiteX23" fmla="*/ 1927081 w 3326957"/>
              <a:gd name="connsiteY23" fmla="*/ 0 h 6613653"/>
              <a:gd name="connsiteX24" fmla="*/ 1389549 w 3326957"/>
              <a:gd name="connsiteY24" fmla="*/ 537533 h 6613653"/>
              <a:gd name="connsiteX25" fmla="*/ 1927081 w 3326957"/>
              <a:gd name="connsiteY25" fmla="*/ 1075060 h 6613653"/>
              <a:gd name="connsiteX26" fmla="*/ 2464609 w 3326957"/>
              <a:gd name="connsiteY26" fmla="*/ 537533 h 6613653"/>
              <a:gd name="connsiteX27" fmla="*/ 1927081 w 3326957"/>
              <a:gd name="connsiteY27" fmla="*/ 0 h 6613653"/>
              <a:gd name="connsiteX28" fmla="*/ 3326957 w 3326957"/>
              <a:gd name="connsiteY28" fmla="*/ 0 h 6613653"/>
              <a:gd name="connsiteX29" fmla="*/ 3326957 w 3326957"/>
              <a:gd name="connsiteY29" fmla="*/ 2908828 h 6613653"/>
              <a:gd name="connsiteX30" fmla="*/ 3293866 w 3326957"/>
              <a:gd name="connsiteY30" fmla="*/ 2365367 h 6613653"/>
              <a:gd name="connsiteX31" fmla="*/ 3128394 w 3326957"/>
              <a:gd name="connsiteY31" fmla="*/ 1934569 h 6613653"/>
              <a:gd name="connsiteX32" fmla="*/ 2618748 w 3326957"/>
              <a:gd name="connsiteY32" fmla="*/ 1384482 h 6613653"/>
              <a:gd name="connsiteX33" fmla="*/ 2128952 w 3326957"/>
              <a:gd name="connsiteY33" fmla="*/ 1238675 h 6613653"/>
              <a:gd name="connsiteX34" fmla="*/ 1908051 w 3326957"/>
              <a:gd name="connsiteY34" fmla="*/ 1219618 h 6613653"/>
              <a:gd name="connsiteX35" fmla="*/ 1692114 w 3326957"/>
              <a:gd name="connsiteY35" fmla="*/ 1245300 h 6613653"/>
              <a:gd name="connsiteX36" fmla="*/ 1235415 w 3326957"/>
              <a:gd name="connsiteY36" fmla="*/ 1397734 h 6613653"/>
              <a:gd name="connsiteX37" fmla="*/ 725764 w 3326957"/>
              <a:gd name="connsiteY37" fmla="*/ 1947826 h 6613653"/>
              <a:gd name="connsiteX38" fmla="*/ 566913 w 3326957"/>
              <a:gd name="connsiteY38" fmla="*/ 2378618 h 6613653"/>
              <a:gd name="connsiteX39" fmla="*/ 527201 w 3326957"/>
              <a:gd name="connsiteY39" fmla="*/ 2922084 h 6613653"/>
              <a:gd name="connsiteX40" fmla="*/ 527201 w 3326957"/>
              <a:gd name="connsiteY40" fmla="*/ 3319738 h 6613653"/>
              <a:gd name="connsiteX41" fmla="*/ 686053 w 3326957"/>
              <a:gd name="connsiteY41" fmla="*/ 3564957 h 6613653"/>
              <a:gd name="connsiteX42" fmla="*/ 805193 w 3326957"/>
              <a:gd name="connsiteY42" fmla="*/ 3584840 h 6613653"/>
              <a:gd name="connsiteX43" fmla="*/ 858140 w 3326957"/>
              <a:gd name="connsiteY43" fmla="*/ 3584840 h 6613653"/>
              <a:gd name="connsiteX44" fmla="*/ 1069944 w 3326957"/>
              <a:gd name="connsiteY44" fmla="*/ 3386016 h 6613653"/>
              <a:gd name="connsiteX45" fmla="*/ 1076564 w 3326957"/>
              <a:gd name="connsiteY45" fmla="*/ 3319738 h 6613653"/>
              <a:gd name="connsiteX46" fmla="*/ 1076564 w 3326957"/>
              <a:gd name="connsiteY46" fmla="*/ 2882314 h 6613653"/>
              <a:gd name="connsiteX47" fmla="*/ 1109655 w 3326957"/>
              <a:gd name="connsiteY47" fmla="*/ 2511169 h 6613653"/>
              <a:gd name="connsiteX48" fmla="*/ 1235415 w 3326957"/>
              <a:gd name="connsiteY48" fmla="*/ 2173163 h 6613653"/>
              <a:gd name="connsiteX49" fmla="*/ 1235415 w 3326957"/>
              <a:gd name="connsiteY49" fmla="*/ 6295530 h 6613653"/>
              <a:gd name="connsiteX50" fmla="*/ 1559734 w 3326957"/>
              <a:gd name="connsiteY50" fmla="*/ 6613653 h 6613653"/>
              <a:gd name="connsiteX51" fmla="*/ 527201 w 3326957"/>
              <a:gd name="connsiteY51" fmla="*/ 6613653 h 6613653"/>
              <a:gd name="connsiteX52" fmla="*/ 527201 w 3326957"/>
              <a:gd name="connsiteY52" fmla="*/ 6611531 h 6613653"/>
              <a:gd name="connsiteX53" fmla="*/ 0 w 3326957"/>
              <a:gd name="connsiteY53" fmla="*/ 6611531 h 6613653"/>
              <a:gd name="connsiteX54" fmla="*/ 0 w 3326957"/>
              <a:gd name="connsiteY54" fmla="*/ 1 h 6613653"/>
              <a:gd name="connsiteX55" fmla="*/ 527201 w 3326957"/>
              <a:gd name="connsiteY55" fmla="*/ 1 h 661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26957" h="6613653">
                <a:moveTo>
                  <a:pt x="1890678" y="4075284"/>
                </a:moveTo>
                <a:cubicBezTo>
                  <a:pt x="1917154" y="4081910"/>
                  <a:pt x="1950245" y="4081910"/>
                  <a:pt x="1983342" y="4075284"/>
                </a:cubicBezTo>
                <a:lnTo>
                  <a:pt x="1983342" y="4081910"/>
                </a:lnTo>
                <a:lnTo>
                  <a:pt x="1983342" y="6295530"/>
                </a:lnTo>
                <a:cubicBezTo>
                  <a:pt x="1983342" y="6474471"/>
                  <a:pt x="2128952" y="6613653"/>
                  <a:pt x="2307660" y="6613653"/>
                </a:cubicBezTo>
                <a:lnTo>
                  <a:pt x="1559734" y="6613653"/>
                </a:lnTo>
                <a:cubicBezTo>
                  <a:pt x="1745062" y="6613653"/>
                  <a:pt x="1890678" y="6474471"/>
                  <a:pt x="1890678" y="6295530"/>
                </a:cubicBezTo>
                <a:lnTo>
                  <a:pt x="1890678" y="4081910"/>
                </a:lnTo>
                <a:close/>
                <a:moveTo>
                  <a:pt x="2618748" y="2153281"/>
                </a:moveTo>
                <a:cubicBezTo>
                  <a:pt x="2678315" y="2259324"/>
                  <a:pt x="2718027" y="2378618"/>
                  <a:pt x="2744503" y="2497918"/>
                </a:cubicBezTo>
                <a:cubicBezTo>
                  <a:pt x="2757738" y="2564191"/>
                  <a:pt x="2784214" y="2703373"/>
                  <a:pt x="2784214" y="2869063"/>
                </a:cubicBezTo>
                <a:lnTo>
                  <a:pt x="2784214" y="3299855"/>
                </a:lnTo>
                <a:cubicBezTo>
                  <a:pt x="2784214" y="3326363"/>
                  <a:pt x="2784214" y="3352877"/>
                  <a:pt x="2790835" y="3366133"/>
                </a:cubicBezTo>
                <a:cubicBezTo>
                  <a:pt x="2810691" y="3485428"/>
                  <a:pt x="2890119" y="3551706"/>
                  <a:pt x="2996018" y="3571588"/>
                </a:cubicBezTo>
                <a:cubicBezTo>
                  <a:pt x="3015874" y="3571588"/>
                  <a:pt x="3035730" y="3578214"/>
                  <a:pt x="3055586" y="3578214"/>
                </a:cubicBezTo>
                <a:cubicBezTo>
                  <a:pt x="3095303" y="3578214"/>
                  <a:pt x="3135014" y="3564957"/>
                  <a:pt x="3168106" y="3545075"/>
                </a:cubicBezTo>
                <a:cubicBezTo>
                  <a:pt x="3267390" y="3505310"/>
                  <a:pt x="3326957" y="3412524"/>
                  <a:pt x="3326957" y="3299855"/>
                </a:cubicBezTo>
                <a:lnTo>
                  <a:pt x="3326957" y="6613653"/>
                </a:lnTo>
                <a:lnTo>
                  <a:pt x="2307660" y="6613653"/>
                </a:lnTo>
                <a:cubicBezTo>
                  <a:pt x="2479752" y="6613653"/>
                  <a:pt x="2631983" y="6474471"/>
                  <a:pt x="2631983" y="6295530"/>
                </a:cubicBezTo>
                <a:lnTo>
                  <a:pt x="2631983" y="4075284"/>
                </a:lnTo>
                <a:cubicBezTo>
                  <a:pt x="2629780" y="3753845"/>
                  <a:pt x="2599994" y="2416174"/>
                  <a:pt x="2618748" y="2153281"/>
                </a:cubicBezTo>
                <a:close/>
                <a:moveTo>
                  <a:pt x="527201" y="0"/>
                </a:moveTo>
                <a:lnTo>
                  <a:pt x="1927081" y="0"/>
                </a:lnTo>
                <a:cubicBezTo>
                  <a:pt x="1632092" y="0"/>
                  <a:pt x="1389549" y="242548"/>
                  <a:pt x="1389549" y="537533"/>
                </a:cubicBezTo>
                <a:cubicBezTo>
                  <a:pt x="1389549" y="832517"/>
                  <a:pt x="1632092" y="1075060"/>
                  <a:pt x="1927081" y="1075060"/>
                </a:cubicBezTo>
                <a:cubicBezTo>
                  <a:pt x="2222066" y="1075060"/>
                  <a:pt x="2464609" y="832517"/>
                  <a:pt x="2464609" y="537533"/>
                </a:cubicBezTo>
                <a:cubicBezTo>
                  <a:pt x="2464609" y="242548"/>
                  <a:pt x="2222066" y="0"/>
                  <a:pt x="1927081" y="0"/>
                </a:cubicBezTo>
                <a:lnTo>
                  <a:pt x="3326957" y="0"/>
                </a:lnTo>
                <a:lnTo>
                  <a:pt x="3326957" y="2908828"/>
                </a:lnTo>
                <a:cubicBezTo>
                  <a:pt x="3326957" y="2623838"/>
                  <a:pt x="3300481" y="2385249"/>
                  <a:pt x="3293866" y="2365367"/>
                </a:cubicBezTo>
                <a:cubicBezTo>
                  <a:pt x="3254154" y="2212928"/>
                  <a:pt x="3201202" y="2067120"/>
                  <a:pt x="3128394" y="1934569"/>
                </a:cubicBezTo>
                <a:cubicBezTo>
                  <a:pt x="3009254" y="1702606"/>
                  <a:pt x="2843787" y="1510402"/>
                  <a:pt x="2618748" y="1384482"/>
                </a:cubicBezTo>
                <a:cubicBezTo>
                  <a:pt x="2479752" y="1304948"/>
                  <a:pt x="2314280" y="1251926"/>
                  <a:pt x="2128952" y="1238675"/>
                </a:cubicBezTo>
                <a:cubicBezTo>
                  <a:pt x="2056147" y="1225418"/>
                  <a:pt x="1981685" y="1218790"/>
                  <a:pt x="1908051" y="1219618"/>
                </a:cubicBezTo>
                <a:cubicBezTo>
                  <a:pt x="1834416" y="1220446"/>
                  <a:pt x="1761610" y="1228731"/>
                  <a:pt x="1692114" y="1245300"/>
                </a:cubicBezTo>
                <a:cubicBezTo>
                  <a:pt x="1520022" y="1265183"/>
                  <a:pt x="1367791" y="1318204"/>
                  <a:pt x="1235415" y="1397734"/>
                </a:cubicBezTo>
                <a:cubicBezTo>
                  <a:pt x="1016991" y="1523659"/>
                  <a:pt x="844904" y="1715857"/>
                  <a:pt x="725764" y="1947826"/>
                </a:cubicBezTo>
                <a:cubicBezTo>
                  <a:pt x="659576" y="2080377"/>
                  <a:pt x="600009" y="2232810"/>
                  <a:pt x="566913" y="2378618"/>
                </a:cubicBezTo>
                <a:cubicBezTo>
                  <a:pt x="560292" y="2398500"/>
                  <a:pt x="527201" y="2637094"/>
                  <a:pt x="527201" y="2922084"/>
                </a:cubicBezTo>
                <a:lnTo>
                  <a:pt x="527201" y="3319738"/>
                </a:lnTo>
                <a:cubicBezTo>
                  <a:pt x="527201" y="3425781"/>
                  <a:pt x="593389" y="3518567"/>
                  <a:pt x="686053" y="3564957"/>
                </a:cubicBezTo>
                <a:cubicBezTo>
                  <a:pt x="725764" y="3578214"/>
                  <a:pt x="765476" y="3584840"/>
                  <a:pt x="805193" y="3584840"/>
                </a:cubicBezTo>
                <a:lnTo>
                  <a:pt x="858140" y="3584840"/>
                </a:lnTo>
                <a:cubicBezTo>
                  <a:pt x="964044" y="3571588"/>
                  <a:pt x="1050088" y="3505310"/>
                  <a:pt x="1069944" y="3386016"/>
                </a:cubicBezTo>
                <a:cubicBezTo>
                  <a:pt x="1069944" y="3359502"/>
                  <a:pt x="1076564" y="3339620"/>
                  <a:pt x="1076564" y="3319738"/>
                </a:cubicBezTo>
                <a:lnTo>
                  <a:pt x="1076564" y="2882314"/>
                </a:lnTo>
                <a:cubicBezTo>
                  <a:pt x="1076564" y="2716624"/>
                  <a:pt x="1103040" y="2577447"/>
                  <a:pt x="1109655" y="2511169"/>
                </a:cubicBezTo>
                <a:cubicBezTo>
                  <a:pt x="1142752" y="2391875"/>
                  <a:pt x="1182463" y="2272575"/>
                  <a:pt x="1235415" y="2173163"/>
                </a:cubicBezTo>
                <a:lnTo>
                  <a:pt x="1235415" y="6295530"/>
                </a:lnTo>
                <a:cubicBezTo>
                  <a:pt x="1235415" y="6474471"/>
                  <a:pt x="1381026" y="6613653"/>
                  <a:pt x="1559734" y="6613653"/>
                </a:cubicBezTo>
                <a:lnTo>
                  <a:pt x="527201" y="6613653"/>
                </a:lnTo>
                <a:lnTo>
                  <a:pt x="527201" y="6611531"/>
                </a:lnTo>
                <a:lnTo>
                  <a:pt x="0" y="6611531"/>
                </a:lnTo>
                <a:lnTo>
                  <a:pt x="0" y="1"/>
                </a:lnTo>
                <a:lnTo>
                  <a:pt x="527201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25" dirty="0">
              <a:latin typeface="DM Sans" pitchFamily="2" charset="77"/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0CA93377-7044-7DDD-EAF1-F06FB71B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93" y="4196783"/>
            <a:ext cx="1779747" cy="28426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27" name="Freeform 253">
            <a:extLst>
              <a:ext uri="{FF2B5EF4-FFF2-40B4-BE49-F238E27FC236}">
                <a16:creationId xmlns:a16="http://schemas.microsoft.com/office/drawing/2014/main" id="{698C1D1B-39BC-78AD-D867-00458544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401" y="4210899"/>
            <a:ext cx="1779747" cy="28426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29" name="Line 294">
            <a:extLst>
              <a:ext uri="{FF2B5EF4-FFF2-40B4-BE49-F238E27FC236}">
                <a16:creationId xmlns:a16="http://schemas.microsoft.com/office/drawing/2014/main" id="{F2783AE1-B626-3A4D-F4CC-02E77C6C7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370" y="1188834"/>
            <a:ext cx="0" cy="2739657"/>
          </a:xfrm>
          <a:prstGeom prst="line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734F28-DB35-AA3A-3585-6B696768BCB6}"/>
              </a:ext>
            </a:extLst>
          </p:cNvPr>
          <p:cNvSpPr txBox="1"/>
          <p:nvPr/>
        </p:nvSpPr>
        <p:spPr>
          <a:xfrm>
            <a:off x="943220" y="4211564"/>
            <a:ext cx="902555" cy="2899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กลุ่มทดลอง</a:t>
            </a:r>
            <a:endParaRPr lang="en-US" sz="1800" b="1" spc="-1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8DDD84-BC51-4F7D-B84A-6325BBCF99A6}"/>
              </a:ext>
            </a:extLst>
          </p:cNvPr>
          <p:cNvSpPr txBox="1"/>
          <p:nvPr/>
        </p:nvSpPr>
        <p:spPr>
          <a:xfrm>
            <a:off x="2867717" y="4240889"/>
            <a:ext cx="1209114" cy="2899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กลุ่มเปรียบเทียบ</a:t>
            </a:r>
            <a:endParaRPr lang="en-US" sz="1800" b="1" spc="-1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48D68C-0AC8-78AE-F1C5-D5CBF7FECEDC}"/>
              </a:ext>
            </a:extLst>
          </p:cNvPr>
          <p:cNvSpPr txBox="1"/>
          <p:nvPr/>
        </p:nvSpPr>
        <p:spPr>
          <a:xfrm>
            <a:off x="1443622" y="3022405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(41.90)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7D6F9-8635-7B2B-588C-1CB1B949EA4F}"/>
              </a:ext>
            </a:extLst>
          </p:cNvPr>
          <p:cNvSpPr txBox="1"/>
          <p:nvPr/>
        </p:nvSpPr>
        <p:spPr>
          <a:xfrm>
            <a:off x="1464524" y="1460010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(25.80)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2D41E2-85AA-515E-A00F-80AD1B4EC9D0}"/>
              </a:ext>
            </a:extLst>
          </p:cNvPr>
          <p:cNvSpPr txBox="1"/>
          <p:nvPr/>
        </p:nvSpPr>
        <p:spPr>
          <a:xfrm>
            <a:off x="2541769" y="3022405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(58.10)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A33984-829F-F069-9A6A-6C3CC7AC71F0}"/>
              </a:ext>
            </a:extLst>
          </p:cNvPr>
          <p:cNvSpPr txBox="1"/>
          <p:nvPr/>
        </p:nvSpPr>
        <p:spPr>
          <a:xfrm>
            <a:off x="2516268" y="1452611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(74.20)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3A3D02-CC71-E325-2261-93A60DF18C6F}"/>
              </a:ext>
            </a:extLst>
          </p:cNvPr>
          <p:cNvSpPr txBox="1"/>
          <p:nvPr/>
        </p:nvSpPr>
        <p:spPr>
          <a:xfrm>
            <a:off x="1721789" y="4509945"/>
            <a:ext cx="1329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p-value = 0.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270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47C55F8E-DA1D-A325-01E1-4F3C5FC1F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42563"/>
              </p:ext>
            </p:extLst>
          </p:nvPr>
        </p:nvGraphicFramePr>
        <p:xfrm>
          <a:off x="5144174" y="1543067"/>
          <a:ext cx="3438474" cy="229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7E58DD70-DCB1-2BCB-DDAB-71FAC82B05A1}"/>
              </a:ext>
            </a:extLst>
          </p:cNvPr>
          <p:cNvSpPr/>
          <p:nvPr/>
        </p:nvSpPr>
        <p:spPr>
          <a:xfrm>
            <a:off x="0" y="713554"/>
            <a:ext cx="1538515" cy="4304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049DEB70-0918-1CF2-8076-F780A03E2F89}"/>
              </a:ext>
            </a:extLst>
          </p:cNvPr>
          <p:cNvSpPr/>
          <p:nvPr/>
        </p:nvSpPr>
        <p:spPr>
          <a:xfrm flipH="1">
            <a:off x="7605485" y="713554"/>
            <a:ext cx="1538515" cy="4304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Freeform 2">
            <a:extLst>
              <a:ext uri="{FF2B5EF4-FFF2-40B4-BE49-F238E27FC236}">
                <a16:creationId xmlns:a16="http://schemas.microsoft.com/office/drawing/2014/main" id="{8A51A89E-73FB-00A5-591C-A19CD13B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615" y="4217250"/>
            <a:ext cx="1779747" cy="28426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84" name="Freeform 253">
            <a:extLst>
              <a:ext uri="{FF2B5EF4-FFF2-40B4-BE49-F238E27FC236}">
                <a16:creationId xmlns:a16="http://schemas.microsoft.com/office/drawing/2014/main" id="{4A2B9715-6591-AE28-FAE7-84A2FD62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423" y="4231366"/>
            <a:ext cx="1779747" cy="28426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 dirty="0">
              <a:latin typeface="DM Sans" pitchFamily="2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3381B5-AC7D-3F50-0596-02BA17139148}"/>
              </a:ext>
            </a:extLst>
          </p:cNvPr>
          <p:cNvSpPr txBox="1"/>
          <p:nvPr/>
        </p:nvSpPr>
        <p:spPr>
          <a:xfrm>
            <a:off x="5497242" y="4232031"/>
            <a:ext cx="902555" cy="2899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กลุ่มทดลอง</a:t>
            </a:r>
            <a:endParaRPr lang="en-US" sz="1800" b="1" spc="-1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4844FD-3C69-22C7-9E46-EAB3CA4E03E4}"/>
              </a:ext>
            </a:extLst>
          </p:cNvPr>
          <p:cNvSpPr txBox="1"/>
          <p:nvPr/>
        </p:nvSpPr>
        <p:spPr>
          <a:xfrm>
            <a:off x="7563093" y="4261356"/>
            <a:ext cx="926407" cy="2899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กลุ่มควบคุม</a:t>
            </a:r>
            <a:endParaRPr lang="en-US" sz="1800" b="1" spc="-1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818AD4-601D-CEEC-0DDD-3DC8A50914A5}"/>
              </a:ext>
            </a:extLst>
          </p:cNvPr>
          <p:cNvSpPr txBox="1"/>
          <p:nvPr/>
        </p:nvSpPr>
        <p:spPr>
          <a:xfrm>
            <a:off x="7790046" y="2217807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67.97</a:t>
            </a:r>
          </a:p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S.D. 5.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37A847-8602-323A-AFE9-F2FF1040FA09}"/>
              </a:ext>
            </a:extLst>
          </p:cNvPr>
          <p:cNvSpPr txBox="1"/>
          <p:nvPr/>
        </p:nvSpPr>
        <p:spPr>
          <a:xfrm>
            <a:off x="5024926" y="2217807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68.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S.D. 4.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D8C7E02-1762-CDBE-0F8A-490E9DD902B0}"/>
              </a:ext>
            </a:extLst>
          </p:cNvPr>
          <p:cNvSpPr txBox="1"/>
          <p:nvPr/>
        </p:nvSpPr>
        <p:spPr>
          <a:xfrm>
            <a:off x="6198806" y="4555202"/>
            <a:ext cx="1329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p-value = 0.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147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椭圆 14">
            <a:extLst>
              <a:ext uri="{FF2B5EF4-FFF2-40B4-BE49-F238E27FC236}">
                <a16:creationId xmlns:a16="http://schemas.microsoft.com/office/drawing/2014/main" id="{3B48ECD2-2C82-BF98-E4E6-424ED203A9D5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2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13</a:t>
            </a:r>
            <a:endParaRPr lang="zh-CN" altLang="en-US" sz="12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9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2;p31">
            <a:extLst>
              <a:ext uri="{FF2B5EF4-FFF2-40B4-BE49-F238E27FC236}">
                <a16:creationId xmlns:a16="http://schemas.microsoft.com/office/drawing/2014/main" id="{56F7B674-C8A9-D072-8BEE-4AF7F0940CFD}"/>
              </a:ext>
            </a:extLst>
          </p:cNvPr>
          <p:cNvSpPr/>
          <p:nvPr/>
        </p:nvSpPr>
        <p:spPr>
          <a:xfrm rot="10800000" flipH="1">
            <a:off x="0" y="-2"/>
            <a:ext cx="9143999" cy="57275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0;p28">
            <a:extLst>
              <a:ext uri="{FF2B5EF4-FFF2-40B4-BE49-F238E27FC236}">
                <a16:creationId xmlns:a16="http://schemas.microsoft.com/office/drawing/2014/main" id="{0FCD6761-BF74-FB44-9A71-A7B3D6698AE3}"/>
              </a:ext>
            </a:extLst>
          </p:cNvPr>
          <p:cNvSpPr txBox="1">
            <a:spLocks/>
          </p:cNvSpPr>
          <p:nvPr/>
        </p:nvSpPr>
        <p:spPr>
          <a:xfrm>
            <a:off x="72921" y="9655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7E58DD70-DCB1-2BCB-DDAB-71FAC82B05A1}"/>
              </a:ext>
            </a:extLst>
          </p:cNvPr>
          <p:cNvSpPr/>
          <p:nvPr/>
        </p:nvSpPr>
        <p:spPr>
          <a:xfrm>
            <a:off x="0" y="713554"/>
            <a:ext cx="1930400" cy="4304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สถานภาพการสมรส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049DEB70-0918-1CF2-8076-F780A03E2F89}"/>
              </a:ext>
            </a:extLst>
          </p:cNvPr>
          <p:cNvSpPr/>
          <p:nvPr/>
        </p:nvSpPr>
        <p:spPr>
          <a:xfrm flipH="1">
            <a:off x="7136422" y="713554"/>
            <a:ext cx="2007577" cy="4304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ระดับการศึกษาสูงสุด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EDDCB01-B733-FA7A-C70A-DB5ACD8C5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073426"/>
              </p:ext>
            </p:extLst>
          </p:nvPr>
        </p:nvGraphicFramePr>
        <p:xfrm>
          <a:off x="6804" y="1473200"/>
          <a:ext cx="4582886" cy="305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165EBA1-3074-BA4E-861E-8102AC4EF9B4}"/>
              </a:ext>
            </a:extLst>
          </p:cNvPr>
          <p:cNvSpPr txBox="1"/>
          <p:nvPr/>
        </p:nvSpPr>
        <p:spPr>
          <a:xfrm>
            <a:off x="513154" y="3641913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879CE6-C8D8-3650-B15C-16B286B0282A}"/>
              </a:ext>
            </a:extLst>
          </p:cNvPr>
          <p:cNvSpPr txBox="1"/>
          <p:nvPr/>
        </p:nvSpPr>
        <p:spPr>
          <a:xfrm>
            <a:off x="966031" y="3403988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(12.90)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1ED7F-075E-C7EC-034D-07C69F7F0831}"/>
              </a:ext>
            </a:extLst>
          </p:cNvPr>
          <p:cNvSpPr txBox="1"/>
          <p:nvPr/>
        </p:nvSpPr>
        <p:spPr>
          <a:xfrm>
            <a:off x="1500280" y="1419622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(87.10)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C71DB3-5A86-9A2A-5FA0-23C84410A77D}"/>
              </a:ext>
            </a:extLst>
          </p:cNvPr>
          <p:cNvSpPr txBox="1"/>
          <p:nvPr/>
        </p:nvSpPr>
        <p:spPr>
          <a:xfrm>
            <a:off x="1930400" y="1794744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(74.20)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64339A-3550-4090-38AC-7A9F372F701F}"/>
              </a:ext>
            </a:extLst>
          </p:cNvPr>
          <p:cNvSpPr txBox="1"/>
          <p:nvPr/>
        </p:nvSpPr>
        <p:spPr>
          <a:xfrm>
            <a:off x="2521135" y="3653422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1947C5-D153-1934-0D72-BBE921EE2CA5}"/>
              </a:ext>
            </a:extLst>
          </p:cNvPr>
          <p:cNvSpPr txBox="1"/>
          <p:nvPr/>
        </p:nvSpPr>
        <p:spPr>
          <a:xfrm>
            <a:off x="2802227" y="372291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(0.00)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75F31E-1266-2581-1E30-80900EC72830}"/>
              </a:ext>
            </a:extLst>
          </p:cNvPr>
          <p:cNvSpPr txBox="1"/>
          <p:nvPr/>
        </p:nvSpPr>
        <p:spPr>
          <a:xfrm>
            <a:off x="3911761" y="3387216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(12.90)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4E0310-B134-B7A6-F3B7-5F7EF10F4FFE}"/>
              </a:ext>
            </a:extLst>
          </p:cNvPr>
          <p:cNvSpPr txBox="1"/>
          <p:nvPr/>
        </p:nvSpPr>
        <p:spPr>
          <a:xfrm>
            <a:off x="3325946" y="358046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algn="ctr"/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(6.50)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62CAE5-6EAB-FE8E-BA78-FEDD0419C8BB}"/>
              </a:ext>
            </a:extLst>
          </p:cNvPr>
          <p:cNvSpPr txBox="1"/>
          <p:nvPr/>
        </p:nvSpPr>
        <p:spPr>
          <a:xfrm>
            <a:off x="679705" y="428967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โสด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4CAEDB-4001-00E7-76E8-B68AA5183915}"/>
              </a:ext>
            </a:extLst>
          </p:cNvPr>
          <p:cNvSpPr txBox="1"/>
          <p:nvPr/>
        </p:nvSpPr>
        <p:spPr>
          <a:xfrm>
            <a:off x="1221525" y="428967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คู่/อยู่ด้วยกัน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FE3931-BB4C-72DB-F081-429AE74F090E}"/>
              </a:ext>
            </a:extLst>
          </p:cNvPr>
          <p:cNvSpPr txBox="1"/>
          <p:nvPr/>
        </p:nvSpPr>
        <p:spPr>
          <a:xfrm>
            <a:off x="2050268" y="4289676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หย่าร้าง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10D1FE-6104-71F5-A635-BD8F682D381E}"/>
              </a:ext>
            </a:extLst>
          </p:cNvPr>
          <p:cNvSpPr txBox="1"/>
          <p:nvPr/>
        </p:nvSpPr>
        <p:spPr>
          <a:xfrm>
            <a:off x="3688214" y="4296935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ม้าย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4D8D143-0A4E-FB81-F4D1-C2583076E4A6}"/>
              </a:ext>
            </a:extLst>
          </p:cNvPr>
          <p:cNvGrpSpPr/>
          <p:nvPr/>
        </p:nvGrpSpPr>
        <p:grpSpPr>
          <a:xfrm>
            <a:off x="291523" y="4674452"/>
            <a:ext cx="1779747" cy="304732"/>
            <a:chOff x="291523" y="4674452"/>
            <a:chExt cx="1779747" cy="304732"/>
          </a:xfrm>
        </p:grpSpPr>
        <p:sp>
          <p:nvSpPr>
            <p:cNvPr id="53" name="Freeform 2">
              <a:extLst>
                <a:ext uri="{FF2B5EF4-FFF2-40B4-BE49-F238E27FC236}">
                  <a16:creationId xmlns:a16="http://schemas.microsoft.com/office/drawing/2014/main" id="{11047B5B-AB0B-B5D6-19C5-999E02125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23" y="4674452"/>
              <a:ext cx="1779747" cy="28426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DM Sans" pitchFamily="2" charset="7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20248F-DDCF-5F92-19EF-2779CC78A28F}"/>
                </a:ext>
              </a:extLst>
            </p:cNvPr>
            <p:cNvSpPr txBox="1"/>
            <p:nvPr/>
          </p:nvSpPr>
          <p:spPr>
            <a:xfrm>
              <a:off x="778150" y="4689233"/>
              <a:ext cx="902555" cy="2899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800" b="1" spc="-1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กลุ่มทดลอง</a:t>
              </a:r>
              <a:endParaRPr lang="en-US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8227BD0-1FD6-3C92-C916-526E1A9CA5C8}"/>
              </a:ext>
            </a:extLst>
          </p:cNvPr>
          <p:cNvGrpSpPr/>
          <p:nvPr/>
        </p:nvGrpSpPr>
        <p:grpSpPr>
          <a:xfrm>
            <a:off x="2417331" y="4688568"/>
            <a:ext cx="1779747" cy="319941"/>
            <a:chOff x="2417331" y="4688568"/>
            <a:chExt cx="1779747" cy="319941"/>
          </a:xfrm>
        </p:grpSpPr>
        <p:sp>
          <p:nvSpPr>
            <p:cNvPr id="54" name="Freeform 253">
              <a:extLst>
                <a:ext uri="{FF2B5EF4-FFF2-40B4-BE49-F238E27FC236}">
                  <a16:creationId xmlns:a16="http://schemas.microsoft.com/office/drawing/2014/main" id="{50E1A3E9-ECA3-2D2F-FBEF-ADA57BE6F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331" y="4688568"/>
              <a:ext cx="1779747" cy="28426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DM Sans" pitchFamily="2" charset="7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FA4F90-3FD7-9C7A-4107-160B16CEE46F}"/>
                </a:ext>
              </a:extLst>
            </p:cNvPr>
            <p:cNvSpPr txBox="1"/>
            <p:nvPr/>
          </p:nvSpPr>
          <p:spPr>
            <a:xfrm>
              <a:off x="2843999" y="4718558"/>
              <a:ext cx="926407" cy="2899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800" b="1" spc="-1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กลุ่มควบคุม</a:t>
              </a:r>
              <a:endParaRPr lang="en-US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718B960-2794-6B03-3139-441C0C0308D5}"/>
              </a:ext>
            </a:extLst>
          </p:cNvPr>
          <p:cNvSpPr txBox="1"/>
          <p:nvPr/>
        </p:nvSpPr>
        <p:spPr>
          <a:xfrm>
            <a:off x="2641286" y="2906405"/>
            <a:ext cx="1329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p-value = 0.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624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3BD31B3B-EFB7-2073-DB08-B2921DCFF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037089"/>
              </p:ext>
            </p:extLst>
          </p:nvPr>
        </p:nvGraphicFramePr>
        <p:xfrm>
          <a:off x="4592152" y="1473199"/>
          <a:ext cx="4582886" cy="305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31D2B527-9423-98D4-37FA-3A32210679C1}"/>
              </a:ext>
            </a:extLst>
          </p:cNvPr>
          <p:cNvSpPr txBox="1"/>
          <p:nvPr/>
        </p:nvSpPr>
        <p:spPr>
          <a:xfrm>
            <a:off x="5062850" y="1404887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(90.30)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B3D994-DFF2-09AE-5A32-570A8262EA74}"/>
              </a:ext>
            </a:extLst>
          </p:cNvPr>
          <p:cNvSpPr txBox="1"/>
          <p:nvPr/>
        </p:nvSpPr>
        <p:spPr>
          <a:xfrm>
            <a:off x="5512732" y="132517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93.50)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58C298-F343-B300-83CF-5939108B53D4}"/>
              </a:ext>
            </a:extLst>
          </p:cNvPr>
          <p:cNvSpPr txBox="1"/>
          <p:nvPr/>
        </p:nvSpPr>
        <p:spPr>
          <a:xfrm>
            <a:off x="6164378" y="362243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713336-AF85-01CF-42A0-B07F6AC348D7}"/>
              </a:ext>
            </a:extLst>
          </p:cNvPr>
          <p:cNvSpPr txBox="1"/>
          <p:nvPr/>
        </p:nvSpPr>
        <p:spPr>
          <a:xfrm>
            <a:off x="6600133" y="3690338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h-TH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614E07-D04D-3CFB-76A6-7579DE26F518}"/>
              </a:ext>
            </a:extLst>
          </p:cNvPr>
          <p:cNvSpPr txBox="1"/>
          <p:nvPr/>
        </p:nvSpPr>
        <p:spPr>
          <a:xfrm>
            <a:off x="7075267" y="364882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65DC7B-7265-4134-3BB3-8D06B8D8EB9C}"/>
              </a:ext>
            </a:extLst>
          </p:cNvPr>
          <p:cNvSpPr txBox="1"/>
          <p:nvPr/>
        </p:nvSpPr>
        <p:spPr>
          <a:xfrm>
            <a:off x="7443113" y="364882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F11EEA-98A3-A850-A617-7479FF3ACC54}"/>
              </a:ext>
            </a:extLst>
          </p:cNvPr>
          <p:cNvSpPr txBox="1"/>
          <p:nvPr/>
        </p:nvSpPr>
        <p:spPr>
          <a:xfrm>
            <a:off x="7994538" y="364882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77D010-9803-D223-F442-F4237CF412BF}"/>
              </a:ext>
            </a:extLst>
          </p:cNvPr>
          <p:cNvSpPr txBox="1"/>
          <p:nvPr/>
        </p:nvSpPr>
        <p:spPr>
          <a:xfrm>
            <a:off x="8362384" y="364882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75A7BC-84DA-1E5C-0707-F4D15AB3108E}"/>
              </a:ext>
            </a:extLst>
          </p:cNvPr>
          <p:cNvSpPr txBox="1"/>
          <p:nvPr/>
        </p:nvSpPr>
        <p:spPr>
          <a:xfrm>
            <a:off x="6961923" y="2816161"/>
            <a:ext cx="1329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p-value = 0.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314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61A4C8-3F62-287B-E973-AE48B95686C8}"/>
              </a:ext>
            </a:extLst>
          </p:cNvPr>
          <p:cNvSpPr txBox="1"/>
          <p:nvPr/>
        </p:nvSpPr>
        <p:spPr>
          <a:xfrm>
            <a:off x="5172678" y="4334267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29E358-2564-E4B2-B945-0E263BBEC619}"/>
              </a:ext>
            </a:extLst>
          </p:cNvPr>
          <p:cNvSpPr txBox="1"/>
          <p:nvPr/>
        </p:nvSpPr>
        <p:spPr>
          <a:xfrm>
            <a:off x="5904002" y="4334267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มัธยมศึกษาตอนต้น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EDA5FA4-24E9-6351-119D-1FC3C20112A3}"/>
              </a:ext>
            </a:extLst>
          </p:cNvPr>
          <p:cNvSpPr txBox="1"/>
          <p:nvPr/>
        </p:nvSpPr>
        <p:spPr>
          <a:xfrm>
            <a:off x="6902396" y="433945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มัธยมศึกษาตอนปลาย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6689BB-3DAB-7963-45FD-A1ACC1C7EF42}"/>
              </a:ext>
            </a:extLst>
          </p:cNvPr>
          <p:cNvSpPr txBox="1"/>
          <p:nvPr/>
        </p:nvSpPr>
        <p:spPr>
          <a:xfrm>
            <a:off x="8105062" y="433146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82B299-E4D3-F611-9957-D4FAA364B234}"/>
              </a:ext>
            </a:extLst>
          </p:cNvPr>
          <p:cNvGrpSpPr/>
          <p:nvPr/>
        </p:nvGrpSpPr>
        <p:grpSpPr>
          <a:xfrm>
            <a:off x="4902140" y="4687877"/>
            <a:ext cx="1779747" cy="304732"/>
            <a:chOff x="291523" y="4674452"/>
            <a:chExt cx="1779747" cy="304732"/>
          </a:xfrm>
        </p:grpSpPr>
        <p:sp>
          <p:nvSpPr>
            <p:cNvPr id="93" name="Freeform 2">
              <a:extLst>
                <a:ext uri="{FF2B5EF4-FFF2-40B4-BE49-F238E27FC236}">
                  <a16:creationId xmlns:a16="http://schemas.microsoft.com/office/drawing/2014/main" id="{CBA1EA26-2C78-9BC3-61FA-F4DAB22BD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23" y="4674452"/>
              <a:ext cx="1779747" cy="28426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DM Sans" pitchFamily="2" charset="77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83A5CE1-5D04-8326-8396-02CBAB7001FF}"/>
                </a:ext>
              </a:extLst>
            </p:cNvPr>
            <p:cNvSpPr txBox="1"/>
            <p:nvPr/>
          </p:nvSpPr>
          <p:spPr>
            <a:xfrm>
              <a:off x="778150" y="4689233"/>
              <a:ext cx="902555" cy="2899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800" b="1" spc="-1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กลุ่มทดลอง</a:t>
              </a:r>
              <a:endParaRPr lang="en-US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25008ED-006B-5418-C8BE-895C9108CAE1}"/>
              </a:ext>
            </a:extLst>
          </p:cNvPr>
          <p:cNvGrpSpPr/>
          <p:nvPr/>
        </p:nvGrpSpPr>
        <p:grpSpPr>
          <a:xfrm>
            <a:off x="7027948" y="4701993"/>
            <a:ext cx="1779747" cy="319941"/>
            <a:chOff x="2417331" y="4688568"/>
            <a:chExt cx="1779747" cy="319941"/>
          </a:xfrm>
        </p:grpSpPr>
        <p:sp>
          <p:nvSpPr>
            <p:cNvPr id="96" name="Freeform 253">
              <a:extLst>
                <a:ext uri="{FF2B5EF4-FFF2-40B4-BE49-F238E27FC236}">
                  <a16:creationId xmlns:a16="http://schemas.microsoft.com/office/drawing/2014/main" id="{9C4C9C62-D23B-89EE-5E7D-AB4181667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331" y="4688568"/>
              <a:ext cx="1779747" cy="28426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DM Sans" pitchFamily="2" charset="77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AC9665E-3182-8EC4-7669-EAD146AA16D1}"/>
                </a:ext>
              </a:extLst>
            </p:cNvPr>
            <p:cNvSpPr txBox="1"/>
            <p:nvPr/>
          </p:nvSpPr>
          <p:spPr>
            <a:xfrm>
              <a:off x="2844001" y="4718558"/>
              <a:ext cx="926407" cy="2899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800" b="1" spc="-1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กลุ่มควบคุม</a:t>
              </a:r>
              <a:endParaRPr lang="en-US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椭圆 14">
            <a:extLst>
              <a:ext uri="{FF2B5EF4-FFF2-40B4-BE49-F238E27FC236}">
                <a16:creationId xmlns:a16="http://schemas.microsoft.com/office/drawing/2014/main" id="{AB771455-EA39-D251-E3C5-C06772E90FE9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14</a:t>
            </a:r>
            <a:endParaRPr lang="zh-CN" altLang="en-US" sz="11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8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2;p31">
            <a:extLst>
              <a:ext uri="{FF2B5EF4-FFF2-40B4-BE49-F238E27FC236}">
                <a16:creationId xmlns:a16="http://schemas.microsoft.com/office/drawing/2014/main" id="{56F7B674-C8A9-D072-8BEE-4AF7F0940CFD}"/>
              </a:ext>
            </a:extLst>
          </p:cNvPr>
          <p:cNvSpPr/>
          <p:nvPr/>
        </p:nvSpPr>
        <p:spPr>
          <a:xfrm rot="10800000" flipH="1">
            <a:off x="0" y="-2"/>
            <a:ext cx="9143999" cy="57275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0;p28">
            <a:extLst>
              <a:ext uri="{FF2B5EF4-FFF2-40B4-BE49-F238E27FC236}">
                <a16:creationId xmlns:a16="http://schemas.microsoft.com/office/drawing/2014/main" id="{0FCD6761-BF74-FB44-9A71-A7B3D6698AE3}"/>
              </a:ext>
            </a:extLst>
          </p:cNvPr>
          <p:cNvSpPr txBox="1">
            <a:spLocks/>
          </p:cNvSpPr>
          <p:nvPr/>
        </p:nvSpPr>
        <p:spPr>
          <a:xfrm>
            <a:off x="72921" y="9655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7E58DD70-DCB1-2BCB-DDAB-71FAC82B05A1}"/>
              </a:ext>
            </a:extLst>
          </p:cNvPr>
          <p:cNvSpPr/>
          <p:nvPr/>
        </p:nvSpPr>
        <p:spPr>
          <a:xfrm>
            <a:off x="0" y="713554"/>
            <a:ext cx="1930400" cy="4304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รายได้เฉลี่ยต่อเดือน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EDDCB01-B733-FA7A-C70A-DB5ACD8C5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758885"/>
              </p:ext>
            </p:extLst>
          </p:nvPr>
        </p:nvGraphicFramePr>
        <p:xfrm>
          <a:off x="6804" y="1473200"/>
          <a:ext cx="4582886" cy="305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A01ED7F-075E-C7EC-034D-07C69F7F0831}"/>
              </a:ext>
            </a:extLst>
          </p:cNvPr>
          <p:cNvSpPr txBox="1"/>
          <p:nvPr/>
        </p:nvSpPr>
        <p:spPr>
          <a:xfrm>
            <a:off x="640811" y="1220996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(80.60)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C71DB3-5A86-9A2A-5FA0-23C84410A77D}"/>
              </a:ext>
            </a:extLst>
          </p:cNvPr>
          <p:cNvSpPr txBox="1"/>
          <p:nvPr/>
        </p:nvSpPr>
        <p:spPr>
          <a:xfrm>
            <a:off x="993392" y="1919239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(58.10)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64339A-3550-4090-38AC-7A9F372F701F}"/>
              </a:ext>
            </a:extLst>
          </p:cNvPr>
          <p:cNvSpPr txBox="1"/>
          <p:nvPr/>
        </p:nvSpPr>
        <p:spPr>
          <a:xfrm>
            <a:off x="1405296" y="3367035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(16.10)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1947C5-D153-1934-0D72-BBE921EE2CA5}"/>
              </a:ext>
            </a:extLst>
          </p:cNvPr>
          <p:cNvSpPr txBox="1"/>
          <p:nvPr/>
        </p:nvSpPr>
        <p:spPr>
          <a:xfrm>
            <a:off x="1785775" y="2805316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(29.00)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68733F-238E-B167-03A2-99B83E9D846A}"/>
              </a:ext>
            </a:extLst>
          </p:cNvPr>
          <p:cNvSpPr txBox="1"/>
          <p:nvPr/>
        </p:nvSpPr>
        <p:spPr>
          <a:xfrm>
            <a:off x="2796015" y="349632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(9.70)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75F31E-1266-2581-1E30-80900EC72830}"/>
              </a:ext>
            </a:extLst>
          </p:cNvPr>
          <p:cNvSpPr txBox="1"/>
          <p:nvPr/>
        </p:nvSpPr>
        <p:spPr>
          <a:xfrm>
            <a:off x="3800921" y="3670454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4E0310-B134-B7A6-F3B7-5F7EF10F4FFE}"/>
              </a:ext>
            </a:extLst>
          </p:cNvPr>
          <p:cNvSpPr txBox="1"/>
          <p:nvPr/>
        </p:nvSpPr>
        <p:spPr>
          <a:xfrm>
            <a:off x="3506939" y="3728158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h-TH" b="1" dirty="0">
              <a:solidFill>
                <a:schemeClr val="tx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(0)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62CAE5-6EAB-FE8E-BA78-FEDD0419C8BB}"/>
              </a:ext>
            </a:extLst>
          </p:cNvPr>
          <p:cNvSpPr txBox="1"/>
          <p:nvPr/>
        </p:nvSpPr>
        <p:spPr>
          <a:xfrm>
            <a:off x="679705" y="4289677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4CAEDB-4001-00E7-76E8-B68AA5183915}"/>
              </a:ext>
            </a:extLst>
          </p:cNvPr>
          <p:cNvSpPr txBox="1"/>
          <p:nvPr/>
        </p:nvSpPr>
        <p:spPr>
          <a:xfrm>
            <a:off x="1466579" y="42745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5,001-10,000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4D8D143-0A4E-FB81-F4D1-C2583076E4A6}"/>
              </a:ext>
            </a:extLst>
          </p:cNvPr>
          <p:cNvGrpSpPr/>
          <p:nvPr/>
        </p:nvGrpSpPr>
        <p:grpSpPr>
          <a:xfrm>
            <a:off x="2617065" y="4691638"/>
            <a:ext cx="1779747" cy="304732"/>
            <a:chOff x="291523" y="4674452"/>
            <a:chExt cx="1779747" cy="304732"/>
          </a:xfrm>
        </p:grpSpPr>
        <p:sp>
          <p:nvSpPr>
            <p:cNvPr id="53" name="Freeform 2">
              <a:extLst>
                <a:ext uri="{FF2B5EF4-FFF2-40B4-BE49-F238E27FC236}">
                  <a16:creationId xmlns:a16="http://schemas.microsoft.com/office/drawing/2014/main" id="{11047B5B-AB0B-B5D6-19C5-999E02125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23" y="4674452"/>
              <a:ext cx="1779747" cy="28426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DM Sans" pitchFamily="2" charset="7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20248F-DDCF-5F92-19EF-2779CC78A28F}"/>
                </a:ext>
              </a:extLst>
            </p:cNvPr>
            <p:cNvSpPr txBox="1"/>
            <p:nvPr/>
          </p:nvSpPr>
          <p:spPr>
            <a:xfrm>
              <a:off x="778150" y="4689233"/>
              <a:ext cx="902555" cy="2899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800" b="1" spc="-1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กลุ่มทดลอง</a:t>
              </a:r>
              <a:endParaRPr lang="en-US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8227BD0-1FD6-3C92-C916-526E1A9CA5C8}"/>
              </a:ext>
            </a:extLst>
          </p:cNvPr>
          <p:cNvGrpSpPr/>
          <p:nvPr/>
        </p:nvGrpSpPr>
        <p:grpSpPr>
          <a:xfrm>
            <a:off x="4742873" y="4705754"/>
            <a:ext cx="1779747" cy="319941"/>
            <a:chOff x="2417331" y="4688568"/>
            <a:chExt cx="1779747" cy="319941"/>
          </a:xfrm>
        </p:grpSpPr>
        <p:sp>
          <p:nvSpPr>
            <p:cNvPr id="54" name="Freeform 253">
              <a:extLst>
                <a:ext uri="{FF2B5EF4-FFF2-40B4-BE49-F238E27FC236}">
                  <a16:creationId xmlns:a16="http://schemas.microsoft.com/office/drawing/2014/main" id="{50E1A3E9-ECA3-2D2F-FBEF-ADA57BE6F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331" y="4688568"/>
              <a:ext cx="1779747" cy="284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350" dirty="0">
                <a:latin typeface="DM Sans" pitchFamily="2" charset="7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FA4F90-3FD7-9C7A-4107-160B16CEE46F}"/>
                </a:ext>
              </a:extLst>
            </p:cNvPr>
            <p:cNvSpPr txBox="1"/>
            <p:nvPr/>
          </p:nvSpPr>
          <p:spPr>
            <a:xfrm>
              <a:off x="2702647" y="4718558"/>
              <a:ext cx="1209114" cy="2899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th-TH" sz="1800" b="1" spc="-1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กลุ่มเปรียบเทียบ</a:t>
              </a:r>
              <a:endParaRPr lang="en-US" sz="1800" b="1" spc="-1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718B960-2794-6B03-3139-441C0C0308D5}"/>
              </a:ext>
            </a:extLst>
          </p:cNvPr>
          <p:cNvSpPr txBox="1"/>
          <p:nvPr/>
        </p:nvSpPr>
        <p:spPr>
          <a:xfrm>
            <a:off x="2170969" y="2744175"/>
            <a:ext cx="1329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p-value = 0.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233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610F8-5C6E-1DF2-0CB5-ADFBD0FEE13F}"/>
              </a:ext>
            </a:extLst>
          </p:cNvPr>
          <p:cNvSpPr txBox="1"/>
          <p:nvPr/>
        </p:nvSpPr>
        <p:spPr>
          <a:xfrm>
            <a:off x="2419478" y="3670733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31059-3679-FED0-0216-D71F118B10AF}"/>
              </a:ext>
            </a:extLst>
          </p:cNvPr>
          <p:cNvSpPr txBox="1"/>
          <p:nvPr/>
        </p:nvSpPr>
        <p:spPr>
          <a:xfrm>
            <a:off x="2417331" y="4288907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10,001-15,000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8D41-D306-165B-2FBC-F3B145445ABD}"/>
              </a:ext>
            </a:extLst>
          </p:cNvPr>
          <p:cNvSpPr txBox="1"/>
          <p:nvPr/>
        </p:nvSpPr>
        <p:spPr>
          <a:xfrm>
            <a:off x="3376248" y="4281368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15,001-20,000</a:t>
            </a:r>
          </a:p>
        </p:txBody>
      </p:sp>
      <p:sp>
        <p:nvSpPr>
          <p:cNvPr id="5" name="椭圆 14">
            <a:extLst>
              <a:ext uri="{FF2B5EF4-FFF2-40B4-BE49-F238E27FC236}">
                <a16:creationId xmlns:a16="http://schemas.microsoft.com/office/drawing/2014/main" id="{424E0078-ABF8-AEE3-3B9F-DD8B272316B4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15</a:t>
            </a:r>
            <a:endParaRPr lang="zh-CN" altLang="en-US" sz="11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4F7181C-B5CD-63FE-7C8E-4E2724E95EBA}"/>
              </a:ext>
            </a:extLst>
          </p:cNvPr>
          <p:cNvSpPr/>
          <p:nvPr/>
        </p:nvSpPr>
        <p:spPr>
          <a:xfrm flipH="1">
            <a:off x="4946921" y="702120"/>
            <a:ext cx="4197078" cy="4304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ประวัติการมีปัญหาสุขภาพช่องปาก ใน 6 เดือนที่ผ่านมา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E65AE9-26EA-3EDD-5EA0-55ED3548F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429859"/>
              </p:ext>
            </p:extLst>
          </p:nvPr>
        </p:nvGraphicFramePr>
        <p:xfrm>
          <a:off x="4816795" y="2305360"/>
          <a:ext cx="3436987" cy="229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7E770D-FA6B-4CEA-8F4B-A4A1817F7ED9}"/>
              </a:ext>
            </a:extLst>
          </p:cNvPr>
          <p:cNvSpPr txBox="1"/>
          <p:nvPr/>
        </p:nvSpPr>
        <p:spPr>
          <a:xfrm>
            <a:off x="5603669" y="4366675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ไม่มีปัญหา                    มีปัญหา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95534-02DB-5E44-C1E9-3838E4A893B4}"/>
              </a:ext>
            </a:extLst>
          </p:cNvPr>
          <p:cNvSpPr txBox="1"/>
          <p:nvPr/>
        </p:nvSpPr>
        <p:spPr>
          <a:xfrm>
            <a:off x="5445090" y="2368683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(80.60)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D2CB4-28EF-123F-4141-E5188FD09046}"/>
              </a:ext>
            </a:extLst>
          </p:cNvPr>
          <p:cNvSpPr txBox="1"/>
          <p:nvPr/>
        </p:nvSpPr>
        <p:spPr>
          <a:xfrm>
            <a:off x="5964299" y="2029305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(96.80)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6E918-9CD2-F7A9-89B9-AE59AF2C6E45}"/>
              </a:ext>
            </a:extLst>
          </p:cNvPr>
          <p:cNvSpPr txBox="1"/>
          <p:nvPr/>
        </p:nvSpPr>
        <p:spPr>
          <a:xfrm>
            <a:off x="6804840" y="3463974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(19.40)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80846C-C4B6-58EC-668A-DFCCE3F94156}"/>
              </a:ext>
            </a:extLst>
          </p:cNvPr>
          <p:cNvSpPr txBox="1"/>
          <p:nvPr/>
        </p:nvSpPr>
        <p:spPr>
          <a:xfrm>
            <a:off x="7317440" y="362864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solidFill>
                  <a:srgbClr val="FF99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(3.20)</a:t>
            </a:r>
            <a:endParaRPr lang="en-US" b="1" dirty="0">
              <a:solidFill>
                <a:srgbClr val="FF99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3F3A29-0167-B51D-66DC-092B408B6B28}"/>
              </a:ext>
            </a:extLst>
          </p:cNvPr>
          <p:cNvSpPr txBox="1"/>
          <p:nvPr/>
        </p:nvSpPr>
        <p:spPr>
          <a:xfrm>
            <a:off x="6929508" y="2985572"/>
            <a:ext cx="1329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p-value = 0.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052</a:t>
            </a:r>
            <a:endParaRPr lang="en-US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845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CFC91A91-0F35-1F2A-BA00-6F3195A36D57}"/>
              </a:ext>
            </a:extLst>
          </p:cNvPr>
          <p:cNvSpPr/>
          <p:nvPr/>
        </p:nvSpPr>
        <p:spPr>
          <a:xfrm rot="10800000" flipH="1">
            <a:off x="0" y="-2"/>
            <a:ext cx="9143999" cy="57275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0;p28">
            <a:extLst>
              <a:ext uri="{FF2B5EF4-FFF2-40B4-BE49-F238E27FC236}">
                <a16:creationId xmlns:a16="http://schemas.microsoft.com/office/drawing/2014/main" id="{1BFE4D27-FF9C-5B66-6737-3AC59DED3B07}"/>
              </a:ext>
            </a:extLst>
          </p:cNvPr>
          <p:cNvSpPr txBox="1">
            <a:spLocks/>
          </p:cNvSpPr>
          <p:nvPr/>
        </p:nvSpPr>
        <p:spPr>
          <a:xfrm>
            <a:off x="72921" y="9655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4EE754D-CA68-E6D0-5801-F5DADDE601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059513"/>
                  </p:ext>
                </p:extLst>
              </p:nvPr>
            </p:nvGraphicFramePr>
            <p:xfrm>
              <a:off x="522060" y="1401574"/>
              <a:ext cx="8099879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178050">
                      <a:extLst>
                        <a:ext uri="{9D8B030D-6E8A-4147-A177-3AD203B41FA5}">
                          <a16:colId xmlns:a16="http://schemas.microsoft.com/office/drawing/2014/main" val="1786663150"/>
                        </a:ext>
                      </a:extLst>
                    </a:gridCol>
                    <a:gridCol w="998839">
                      <a:extLst>
                        <a:ext uri="{9D8B030D-6E8A-4147-A177-3AD203B41FA5}">
                          <a16:colId xmlns:a16="http://schemas.microsoft.com/office/drawing/2014/main" val="1828575580"/>
                        </a:ext>
                      </a:extLst>
                    </a:gridCol>
                    <a:gridCol w="766953">
                      <a:extLst>
                        <a:ext uri="{9D8B030D-6E8A-4147-A177-3AD203B41FA5}">
                          <a16:colId xmlns:a16="http://schemas.microsoft.com/office/drawing/2014/main" val="3488895445"/>
                        </a:ext>
                      </a:extLst>
                    </a:gridCol>
                    <a:gridCol w="634014">
                      <a:extLst>
                        <a:ext uri="{9D8B030D-6E8A-4147-A177-3AD203B41FA5}">
                          <a16:colId xmlns:a16="http://schemas.microsoft.com/office/drawing/2014/main" val="2089153933"/>
                        </a:ext>
                      </a:extLst>
                    </a:gridCol>
                    <a:gridCol w="893074">
                      <a:extLst>
                        <a:ext uri="{9D8B030D-6E8A-4147-A177-3AD203B41FA5}">
                          <a16:colId xmlns:a16="http://schemas.microsoft.com/office/drawing/2014/main" val="3862556471"/>
                        </a:ext>
                      </a:extLst>
                    </a:gridCol>
                    <a:gridCol w="1075920">
                      <a:extLst>
                        <a:ext uri="{9D8B030D-6E8A-4147-A177-3AD203B41FA5}">
                          <a16:colId xmlns:a16="http://schemas.microsoft.com/office/drawing/2014/main" val="1048158962"/>
                        </a:ext>
                      </a:extLst>
                    </a:gridCol>
                    <a:gridCol w="645886">
                      <a:extLst>
                        <a:ext uri="{9D8B030D-6E8A-4147-A177-3AD203B41FA5}">
                          <a16:colId xmlns:a16="http://schemas.microsoft.com/office/drawing/2014/main" val="2895970479"/>
                        </a:ext>
                      </a:extLst>
                    </a:gridCol>
                    <a:gridCol w="907143">
                      <a:extLst>
                        <a:ext uri="{9D8B030D-6E8A-4147-A177-3AD203B41FA5}">
                          <a16:colId xmlns:a16="http://schemas.microsoft.com/office/drawing/2014/main" val="1033644985"/>
                        </a:ext>
                      </a:extLst>
                    </a:gridCol>
                  </a:tblGrid>
                  <a:tr h="377628"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ตัวแปร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ระยะการทดลอง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SD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Mean Difference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95%CI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t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p-value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5113939"/>
                      </a:ext>
                    </a:extLst>
                  </a:tr>
                  <a:tr h="377628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ความรอบรู้ด้านทันตสุขภาพ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79.55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110.68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16.26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8.50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</a:t>
                          </a: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1.13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25.42</a:t>
                          </a:r>
                          <a:r>
                            <a:rPr lang="en-US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– </a:t>
                          </a: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36.83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11.14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&lt;0.001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18646928"/>
                      </a:ext>
                    </a:extLst>
                  </a:tr>
                  <a:tr h="377628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พฤติกรรมในการดูแลสุขภาพช่องปาก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19.26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24.13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3.43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1.61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4.87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3.75 – 5.99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8.85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&lt;0.001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extLst>
                      <a:ext uri="{0D108BD9-81ED-4DB2-BD59-A6C34878D82A}">
                        <a16:rowId xmlns:a16="http://schemas.microsoft.com/office/drawing/2014/main" val="24284057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4EE754D-CA68-E6D0-5801-F5DADDE601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059513"/>
                  </p:ext>
                </p:extLst>
              </p:nvPr>
            </p:nvGraphicFramePr>
            <p:xfrm>
              <a:off x="522060" y="1401574"/>
              <a:ext cx="8099879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178050">
                      <a:extLst>
                        <a:ext uri="{9D8B030D-6E8A-4147-A177-3AD203B41FA5}">
                          <a16:colId xmlns:a16="http://schemas.microsoft.com/office/drawing/2014/main" val="1786663150"/>
                        </a:ext>
                      </a:extLst>
                    </a:gridCol>
                    <a:gridCol w="998839">
                      <a:extLst>
                        <a:ext uri="{9D8B030D-6E8A-4147-A177-3AD203B41FA5}">
                          <a16:colId xmlns:a16="http://schemas.microsoft.com/office/drawing/2014/main" val="1828575580"/>
                        </a:ext>
                      </a:extLst>
                    </a:gridCol>
                    <a:gridCol w="766953">
                      <a:extLst>
                        <a:ext uri="{9D8B030D-6E8A-4147-A177-3AD203B41FA5}">
                          <a16:colId xmlns:a16="http://schemas.microsoft.com/office/drawing/2014/main" val="3488895445"/>
                        </a:ext>
                      </a:extLst>
                    </a:gridCol>
                    <a:gridCol w="634014">
                      <a:extLst>
                        <a:ext uri="{9D8B030D-6E8A-4147-A177-3AD203B41FA5}">
                          <a16:colId xmlns:a16="http://schemas.microsoft.com/office/drawing/2014/main" val="2089153933"/>
                        </a:ext>
                      </a:extLst>
                    </a:gridCol>
                    <a:gridCol w="893074">
                      <a:extLst>
                        <a:ext uri="{9D8B030D-6E8A-4147-A177-3AD203B41FA5}">
                          <a16:colId xmlns:a16="http://schemas.microsoft.com/office/drawing/2014/main" val="3862556471"/>
                        </a:ext>
                      </a:extLst>
                    </a:gridCol>
                    <a:gridCol w="1075920">
                      <a:extLst>
                        <a:ext uri="{9D8B030D-6E8A-4147-A177-3AD203B41FA5}">
                          <a16:colId xmlns:a16="http://schemas.microsoft.com/office/drawing/2014/main" val="1048158962"/>
                        </a:ext>
                      </a:extLst>
                    </a:gridCol>
                    <a:gridCol w="645886">
                      <a:extLst>
                        <a:ext uri="{9D8B030D-6E8A-4147-A177-3AD203B41FA5}">
                          <a16:colId xmlns:a16="http://schemas.microsoft.com/office/drawing/2014/main" val="2895970479"/>
                        </a:ext>
                      </a:extLst>
                    </a:gridCol>
                    <a:gridCol w="907143">
                      <a:extLst>
                        <a:ext uri="{9D8B030D-6E8A-4147-A177-3AD203B41FA5}">
                          <a16:colId xmlns:a16="http://schemas.microsoft.com/office/drawing/2014/main" val="1033644985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ตัวแปร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ระยะการทดลอง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4286" t="-12500" r="-542063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SD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Mean Difference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95%CI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t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p-value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511393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ความรอบรู้ด้านทันตสุขภาพ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79.55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110.68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16.26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8.50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</a:t>
                          </a: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1.13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25.42</a:t>
                          </a:r>
                          <a:r>
                            <a:rPr lang="en-US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– </a:t>
                          </a: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36.83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11.14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&lt;0.001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1864692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พฤติกรรมในการดูแลสุขภาพช่องปาก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19.26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24.13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3.43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1.61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4.87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3.75 – 5.99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8.85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&lt;0.001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extLst>
                      <a:ext uri="{0D108BD9-81ED-4DB2-BD59-A6C34878D82A}">
                        <a16:rowId xmlns:a16="http://schemas.microsoft.com/office/drawing/2014/main" val="24284057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3D1E9FE-BE98-EBBB-EA4D-FF97A1127116}"/>
              </a:ext>
            </a:extLst>
          </p:cNvPr>
          <p:cNvSpPr txBox="1"/>
          <p:nvPr/>
        </p:nvSpPr>
        <p:spPr>
          <a:xfrm>
            <a:off x="0" y="880138"/>
            <a:ext cx="554852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4065" indent="-774065" algn="thaiDist">
              <a:tabLst>
                <a:tab pos="288290" algn="l"/>
                <a:tab pos="676910" algn="l"/>
                <a:tab pos="774065" algn="l"/>
                <a:tab pos="1173480" algn="l"/>
              </a:tabLs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การเปรียบเทียบคะแนนเฉลี่ยภายในกลุ่มทดลอง ก่อนการทดลองและหลังการทดลอง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椭圆 14">
            <a:extLst>
              <a:ext uri="{FF2B5EF4-FFF2-40B4-BE49-F238E27FC236}">
                <a16:creationId xmlns:a16="http://schemas.microsoft.com/office/drawing/2014/main" id="{8F061CB7-8CC7-40A0-54CE-2E5DC8CF717B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16</a:t>
            </a:r>
            <a:endParaRPr lang="zh-CN" altLang="en-US" sz="11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6D017052-CB39-FAB8-5643-D894560ABD82}"/>
              </a:ext>
            </a:extLst>
          </p:cNvPr>
          <p:cNvSpPr/>
          <p:nvPr/>
        </p:nvSpPr>
        <p:spPr>
          <a:xfrm rot="1466114">
            <a:off x="1039340" y="1862045"/>
            <a:ext cx="6842480" cy="2812482"/>
          </a:xfrm>
          <a:custGeom>
            <a:avLst/>
            <a:gdLst/>
            <a:ahLst/>
            <a:cxnLst/>
            <a:rect l="l" t="t" r="r" b="b"/>
            <a:pathLst>
              <a:path w="26033833" h="10700754">
                <a:moveTo>
                  <a:pt x="0" y="0"/>
                </a:moveTo>
                <a:lnTo>
                  <a:pt x="26033832" y="0"/>
                </a:lnTo>
                <a:lnTo>
                  <a:pt x="26033832" y="10700755"/>
                </a:lnTo>
                <a:lnTo>
                  <a:pt x="0" y="107007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295" b="-64295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08F5E2-C852-73BD-5E1B-CF79DCA1E6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220798"/>
                  </p:ext>
                </p:extLst>
              </p:nvPr>
            </p:nvGraphicFramePr>
            <p:xfrm>
              <a:off x="522060" y="3531842"/>
              <a:ext cx="8099879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178050">
                      <a:extLst>
                        <a:ext uri="{9D8B030D-6E8A-4147-A177-3AD203B41FA5}">
                          <a16:colId xmlns:a16="http://schemas.microsoft.com/office/drawing/2014/main" val="1786663150"/>
                        </a:ext>
                      </a:extLst>
                    </a:gridCol>
                    <a:gridCol w="998839">
                      <a:extLst>
                        <a:ext uri="{9D8B030D-6E8A-4147-A177-3AD203B41FA5}">
                          <a16:colId xmlns:a16="http://schemas.microsoft.com/office/drawing/2014/main" val="1828575580"/>
                        </a:ext>
                      </a:extLst>
                    </a:gridCol>
                    <a:gridCol w="766953">
                      <a:extLst>
                        <a:ext uri="{9D8B030D-6E8A-4147-A177-3AD203B41FA5}">
                          <a16:colId xmlns:a16="http://schemas.microsoft.com/office/drawing/2014/main" val="3488895445"/>
                        </a:ext>
                      </a:extLst>
                    </a:gridCol>
                    <a:gridCol w="634014">
                      <a:extLst>
                        <a:ext uri="{9D8B030D-6E8A-4147-A177-3AD203B41FA5}">
                          <a16:colId xmlns:a16="http://schemas.microsoft.com/office/drawing/2014/main" val="2089153933"/>
                        </a:ext>
                      </a:extLst>
                    </a:gridCol>
                    <a:gridCol w="893074">
                      <a:extLst>
                        <a:ext uri="{9D8B030D-6E8A-4147-A177-3AD203B41FA5}">
                          <a16:colId xmlns:a16="http://schemas.microsoft.com/office/drawing/2014/main" val="3862556471"/>
                        </a:ext>
                      </a:extLst>
                    </a:gridCol>
                    <a:gridCol w="1075920">
                      <a:extLst>
                        <a:ext uri="{9D8B030D-6E8A-4147-A177-3AD203B41FA5}">
                          <a16:colId xmlns:a16="http://schemas.microsoft.com/office/drawing/2014/main" val="1048158962"/>
                        </a:ext>
                      </a:extLst>
                    </a:gridCol>
                    <a:gridCol w="645886">
                      <a:extLst>
                        <a:ext uri="{9D8B030D-6E8A-4147-A177-3AD203B41FA5}">
                          <a16:colId xmlns:a16="http://schemas.microsoft.com/office/drawing/2014/main" val="2895970479"/>
                        </a:ext>
                      </a:extLst>
                    </a:gridCol>
                    <a:gridCol w="907143">
                      <a:extLst>
                        <a:ext uri="{9D8B030D-6E8A-4147-A177-3AD203B41FA5}">
                          <a16:colId xmlns:a16="http://schemas.microsoft.com/office/drawing/2014/main" val="1033644985"/>
                        </a:ext>
                      </a:extLst>
                    </a:gridCol>
                  </a:tblGrid>
                  <a:tr h="377628"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ตัวแปร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ระยะการทดลอง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SD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Mean Difference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95%CI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t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p-value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5113939"/>
                      </a:ext>
                    </a:extLst>
                  </a:tr>
                  <a:tr h="377628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ความรอบรู้ด้านทันตสุขภาพ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75.84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72.52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7.97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8.13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-3.32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-6.26</a:t>
                          </a:r>
                          <a:r>
                            <a:rPr lang="en-US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– </a:t>
                          </a: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-0.43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-0.99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0.</a:t>
                          </a: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329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18646928"/>
                      </a:ext>
                    </a:extLst>
                  </a:tr>
                  <a:tr h="377628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พฤติกรรมในการดูแลสุขภาพช่องปาก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19.45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18.68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3.36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2.85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-0.77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-3.46 – 4.92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7.07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0.</a:t>
                          </a: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490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extLst>
                      <a:ext uri="{0D108BD9-81ED-4DB2-BD59-A6C34878D82A}">
                        <a16:rowId xmlns:a16="http://schemas.microsoft.com/office/drawing/2014/main" val="24284057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08F5E2-C852-73BD-5E1B-CF79DCA1E6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220798"/>
                  </p:ext>
                </p:extLst>
              </p:nvPr>
            </p:nvGraphicFramePr>
            <p:xfrm>
              <a:off x="522060" y="3531842"/>
              <a:ext cx="8099879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2178050">
                      <a:extLst>
                        <a:ext uri="{9D8B030D-6E8A-4147-A177-3AD203B41FA5}">
                          <a16:colId xmlns:a16="http://schemas.microsoft.com/office/drawing/2014/main" val="1786663150"/>
                        </a:ext>
                      </a:extLst>
                    </a:gridCol>
                    <a:gridCol w="998839">
                      <a:extLst>
                        <a:ext uri="{9D8B030D-6E8A-4147-A177-3AD203B41FA5}">
                          <a16:colId xmlns:a16="http://schemas.microsoft.com/office/drawing/2014/main" val="1828575580"/>
                        </a:ext>
                      </a:extLst>
                    </a:gridCol>
                    <a:gridCol w="766953">
                      <a:extLst>
                        <a:ext uri="{9D8B030D-6E8A-4147-A177-3AD203B41FA5}">
                          <a16:colId xmlns:a16="http://schemas.microsoft.com/office/drawing/2014/main" val="3488895445"/>
                        </a:ext>
                      </a:extLst>
                    </a:gridCol>
                    <a:gridCol w="634014">
                      <a:extLst>
                        <a:ext uri="{9D8B030D-6E8A-4147-A177-3AD203B41FA5}">
                          <a16:colId xmlns:a16="http://schemas.microsoft.com/office/drawing/2014/main" val="2089153933"/>
                        </a:ext>
                      </a:extLst>
                    </a:gridCol>
                    <a:gridCol w="893074">
                      <a:extLst>
                        <a:ext uri="{9D8B030D-6E8A-4147-A177-3AD203B41FA5}">
                          <a16:colId xmlns:a16="http://schemas.microsoft.com/office/drawing/2014/main" val="3862556471"/>
                        </a:ext>
                      </a:extLst>
                    </a:gridCol>
                    <a:gridCol w="1075920">
                      <a:extLst>
                        <a:ext uri="{9D8B030D-6E8A-4147-A177-3AD203B41FA5}">
                          <a16:colId xmlns:a16="http://schemas.microsoft.com/office/drawing/2014/main" val="1048158962"/>
                        </a:ext>
                      </a:extLst>
                    </a:gridCol>
                    <a:gridCol w="645886">
                      <a:extLst>
                        <a:ext uri="{9D8B030D-6E8A-4147-A177-3AD203B41FA5}">
                          <a16:colId xmlns:a16="http://schemas.microsoft.com/office/drawing/2014/main" val="2895970479"/>
                        </a:ext>
                      </a:extLst>
                    </a:gridCol>
                    <a:gridCol w="907143">
                      <a:extLst>
                        <a:ext uri="{9D8B030D-6E8A-4147-A177-3AD203B41FA5}">
                          <a16:colId xmlns:a16="http://schemas.microsoft.com/office/drawing/2014/main" val="1033644985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ตัวแปร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ระยะการทดลอง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4286" t="-12500" r="-542063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SD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Mean Difference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95%CI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t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GB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p-value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511393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ความรอบรู้ด้านทันตสุขภาพ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75.84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72.52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7.97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8.13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-3.32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-6.26</a:t>
                          </a:r>
                          <a:r>
                            <a:rPr lang="en-US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 – </a:t>
                          </a: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-0.43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-0.99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0.</a:t>
                          </a: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329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18646928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thaiDist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พฤติกรรมในการดูแลสุขภาพช่องปาก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ก่อนการทดลอง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หลังการทดลอง</a:t>
                          </a:r>
                          <a:endParaRPr lang="en-US" sz="160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19.45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18.68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3.36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cs typeface="TH SarabunPSK" panose="020B0500040200020003" pitchFamily="34" charset="-34"/>
                          </a:endParaRPr>
                        </a:p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2.85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-0.77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-3.46 – 4.92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th-TH" sz="1600" dirty="0">
                              <a:effectLst/>
                              <a:latin typeface="TH SarabunPSK" panose="020B0500040200020003" pitchFamily="34" charset="-34"/>
                              <a:ea typeface="Times New Roman" panose="02020603050405020304" pitchFamily="18" charset="0"/>
                              <a:cs typeface="TH SarabunPSK" panose="020B0500040200020003" pitchFamily="34" charset="-34"/>
                            </a:rPr>
                            <a:t>7.07</a:t>
                          </a:r>
                          <a:endParaRPr lang="en-US" sz="1600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288290" algn="l"/>
                              <a:tab pos="676910" algn="l"/>
                              <a:tab pos="1173480" algn="l"/>
                            </a:tabLst>
                          </a:pPr>
                          <a:r>
                            <a:rPr lang="en-US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0.</a:t>
                          </a:r>
                          <a:r>
                            <a:rPr lang="th-TH" sz="1600" b="1" dirty="0">
                              <a:effectLst/>
                              <a:latin typeface="TH SarabunPSK" panose="020B0500040200020003" pitchFamily="34" charset="-34"/>
                              <a:cs typeface="TH SarabunPSK" panose="020B0500040200020003" pitchFamily="34" charset="-34"/>
                            </a:rPr>
                            <a:t>490</a:t>
                          </a:r>
                          <a:endParaRPr lang="en-US" sz="1600" b="1" dirty="0">
                            <a:effectLst/>
                            <a:latin typeface="TH SarabunPSK" panose="020B0500040200020003" pitchFamily="34" charset="-34"/>
                            <a:ea typeface="Times New Roman" panose="02020603050405020304" pitchFamily="18" charset="0"/>
                            <a:cs typeface="TH SarabunPSK" panose="020B0500040200020003" pitchFamily="34" charset="-34"/>
                          </a:endParaRPr>
                        </a:p>
                      </a:txBody>
                      <a:tcPr marL="60690" marR="60690" marT="0" marB="0"/>
                    </a:tc>
                    <a:extLst>
                      <a:ext uri="{0D108BD9-81ED-4DB2-BD59-A6C34878D82A}">
                        <a16:rowId xmlns:a16="http://schemas.microsoft.com/office/drawing/2014/main" val="24284057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D1897D2-14BD-A7D8-4571-6912CCF490B5}"/>
              </a:ext>
            </a:extLst>
          </p:cNvPr>
          <p:cNvSpPr txBox="1"/>
          <p:nvPr/>
        </p:nvSpPr>
        <p:spPr>
          <a:xfrm>
            <a:off x="7607" y="3030325"/>
            <a:ext cx="5548527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4065" indent="-774065" algn="thaiDist">
              <a:tabLst>
                <a:tab pos="288290" algn="l"/>
                <a:tab pos="676910" algn="l"/>
                <a:tab pos="774065" algn="l"/>
                <a:tab pos="1173480" algn="l"/>
              </a:tabLs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การเปรียบเทียบคะแนนเฉลี่ยภายในกลุ่มควบคุม ก่อนการทดลองและหลังการทดลอง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378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7D70FA-D1FB-6F5B-87F1-D81CB1A100EC}"/>
              </a:ext>
            </a:extLst>
          </p:cNvPr>
          <p:cNvSpPr txBox="1"/>
          <p:nvPr/>
        </p:nvSpPr>
        <p:spPr>
          <a:xfrm>
            <a:off x="4763869" y="1448362"/>
            <a:ext cx="1024639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34.17- 42.16</a:t>
            </a:r>
          </a:p>
          <a:p>
            <a:r>
              <a:rPr lang="en-US" sz="1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df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38.16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0" y="4899170"/>
            <a:ext cx="9143999" cy="244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/>
          <p:nvPr/>
        </p:nvSpPr>
        <p:spPr>
          <a:xfrm rot="10800000" flipH="1">
            <a:off x="-1" y="4728573"/>
            <a:ext cx="9143999" cy="276507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CFC91A91-0F35-1F2A-BA00-6F3195A36D57}"/>
              </a:ext>
            </a:extLst>
          </p:cNvPr>
          <p:cNvSpPr/>
          <p:nvPr/>
        </p:nvSpPr>
        <p:spPr>
          <a:xfrm rot="10800000" flipH="1">
            <a:off x="0" y="-2"/>
            <a:ext cx="9143999" cy="57275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0;p28">
            <a:extLst>
              <a:ext uri="{FF2B5EF4-FFF2-40B4-BE49-F238E27FC236}">
                <a16:creationId xmlns:a16="http://schemas.microsoft.com/office/drawing/2014/main" id="{1BFE4D27-FF9C-5B66-6737-3AC59DED3B07}"/>
              </a:ext>
            </a:extLst>
          </p:cNvPr>
          <p:cNvSpPr txBox="1">
            <a:spLocks/>
          </p:cNvSpPr>
          <p:nvPr/>
        </p:nvSpPr>
        <p:spPr>
          <a:xfrm>
            <a:off x="72921" y="9655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D1E9FE-BE98-EBBB-EA4D-FF97A1127116}"/>
              </a:ext>
            </a:extLst>
          </p:cNvPr>
          <p:cNvSpPr txBox="1"/>
          <p:nvPr/>
        </p:nvSpPr>
        <p:spPr>
          <a:xfrm>
            <a:off x="1959428" y="687688"/>
            <a:ext cx="5225144" cy="369332"/>
          </a:xfrm>
          <a:prstGeom prst="rect">
            <a:avLst/>
          </a:prstGeom>
          <a:gradFill flip="none" rotWithShape="1">
            <a:gsLst>
              <a:gs pos="0">
                <a:srgbClr val="A1BBE8">
                  <a:tint val="66000"/>
                  <a:satMod val="160000"/>
                </a:srgbClr>
              </a:gs>
              <a:gs pos="50000">
                <a:srgbClr val="A1BBE8">
                  <a:tint val="44500"/>
                  <a:satMod val="160000"/>
                </a:srgbClr>
              </a:gs>
              <a:gs pos="100000">
                <a:srgbClr val="A1BBE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4065" indent="-774065" algn="ctr">
              <a:tabLst>
                <a:tab pos="288290" algn="l"/>
                <a:tab pos="676910" algn="l"/>
                <a:tab pos="774065" algn="l"/>
                <a:tab pos="1173480" algn="l"/>
              </a:tabLs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เปรียบเทียบค่าเฉลี่ยความรอบรู้ด้านทันตสุขภาพ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หลังการทดลองระหว่างกลุ่ม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C80354-600B-2850-DBD4-6B837203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78175"/>
              </p:ext>
            </p:extLst>
          </p:nvPr>
        </p:nvGraphicFramePr>
        <p:xfrm>
          <a:off x="1042376" y="2412282"/>
          <a:ext cx="7059247" cy="18102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99657">
                  <a:extLst>
                    <a:ext uri="{9D8B030D-6E8A-4147-A177-3AD203B41FA5}">
                      <a16:colId xmlns:a16="http://schemas.microsoft.com/office/drawing/2014/main" val="2856327338"/>
                    </a:ext>
                  </a:extLst>
                </a:gridCol>
                <a:gridCol w="1006719">
                  <a:extLst>
                    <a:ext uri="{9D8B030D-6E8A-4147-A177-3AD203B41FA5}">
                      <a16:colId xmlns:a16="http://schemas.microsoft.com/office/drawing/2014/main" val="2427163093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2338057716"/>
                    </a:ext>
                  </a:extLst>
                </a:gridCol>
                <a:gridCol w="1178621">
                  <a:extLst>
                    <a:ext uri="{9D8B030D-6E8A-4147-A177-3AD203B41FA5}">
                      <a16:colId xmlns:a16="http://schemas.microsoft.com/office/drawing/2014/main" val="290405692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141460197"/>
                    </a:ext>
                  </a:extLst>
                </a:gridCol>
                <a:gridCol w="758576">
                  <a:extLst>
                    <a:ext uri="{9D8B030D-6E8A-4147-A177-3AD203B41FA5}">
                      <a16:colId xmlns:a16="http://schemas.microsoft.com/office/drawing/2014/main" val="3070511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ความแปรปรวน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Sum of Squares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df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Mean Square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value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1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Main effect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(ระหว่างกลุ่ม)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23511.846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23511.846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372.809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&lt;0.001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077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Covariate effect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(ก่อนการทดลอง)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3476.413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3476.413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55.123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&lt;0.001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671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Residual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(ความคลาดเคลื่อน)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4856.137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59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63.067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690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Total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35343.800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23015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A84D6D-6D59-48CB-6A09-961A2302A8CE}"/>
              </a:ext>
            </a:extLst>
          </p:cNvPr>
          <p:cNvSpPr/>
          <p:nvPr/>
        </p:nvSpPr>
        <p:spPr>
          <a:xfrm>
            <a:off x="1042375" y="3077928"/>
            <a:ext cx="7059247" cy="2689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DC400-4FE7-0694-D29C-8ECDB1CDCC48}"/>
              </a:ext>
            </a:extLst>
          </p:cNvPr>
          <p:cNvSpPr txBox="1"/>
          <p:nvPr/>
        </p:nvSpPr>
        <p:spPr>
          <a:xfrm>
            <a:off x="984319" y="4182408"/>
            <a:ext cx="4615542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R Squared 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= </a:t>
            </a: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0.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863 (</a:t>
            </a: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Adjusted R Squared 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= 0.859)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7D6470-89A1-A336-4810-3F7E36833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79945"/>
              </p:ext>
            </p:extLst>
          </p:nvPr>
        </p:nvGraphicFramePr>
        <p:xfrm>
          <a:off x="1042376" y="1167333"/>
          <a:ext cx="4886710" cy="8968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92824">
                  <a:extLst>
                    <a:ext uri="{9D8B030D-6E8A-4147-A177-3AD203B41FA5}">
                      <a16:colId xmlns:a16="http://schemas.microsoft.com/office/drawing/2014/main" val="2856327338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42716309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338057716"/>
                    </a:ext>
                  </a:extLst>
                </a:gridCol>
                <a:gridCol w="1378858">
                  <a:extLst>
                    <a:ext uri="{9D8B030D-6E8A-4147-A177-3AD203B41FA5}">
                      <a16:colId xmlns:a16="http://schemas.microsoft.com/office/drawing/2014/main" val="290405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group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Mean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Std. Deviation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95%CI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1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กลุ่มทดลอง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110.68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12.14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077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กลุ่มเปรียบเทียบ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72.52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671987"/>
                  </a:ext>
                </a:extLst>
              </a:tr>
            </a:tbl>
          </a:graphicData>
        </a:graphic>
      </p:graphicFrame>
      <p:sp>
        <p:nvSpPr>
          <p:cNvPr id="2" name="椭圆 14">
            <a:extLst>
              <a:ext uri="{FF2B5EF4-FFF2-40B4-BE49-F238E27FC236}">
                <a16:creationId xmlns:a16="http://schemas.microsoft.com/office/drawing/2014/main" id="{5FBAD38E-CAA5-DC3E-D1CE-3B6744AB6F8E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17</a:t>
            </a:r>
            <a:endParaRPr lang="zh-CN" altLang="en-US" sz="11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E786E-B9CF-B555-8E2B-1EF64D671EBC}"/>
              </a:ext>
            </a:extLst>
          </p:cNvPr>
          <p:cNvSpPr/>
          <p:nvPr/>
        </p:nvSpPr>
        <p:spPr>
          <a:xfrm>
            <a:off x="2394858" y="1495401"/>
            <a:ext cx="706593" cy="268921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937D0-2D9F-6967-0F27-3F647734BC64}"/>
              </a:ext>
            </a:extLst>
          </p:cNvPr>
          <p:cNvSpPr/>
          <p:nvPr/>
        </p:nvSpPr>
        <p:spPr>
          <a:xfrm>
            <a:off x="2404766" y="1832483"/>
            <a:ext cx="706593" cy="2689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58F66A-B1EF-834F-1297-4CBA937BB265}"/>
              </a:ext>
            </a:extLst>
          </p:cNvPr>
          <p:cNvSpPr txBox="1"/>
          <p:nvPr/>
        </p:nvSpPr>
        <p:spPr>
          <a:xfrm>
            <a:off x="4864224" y="1487085"/>
            <a:ext cx="80823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4.59-6.31</a:t>
            </a:r>
          </a:p>
          <a:p>
            <a:r>
              <a:rPr lang="en-US" sz="1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df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=5.45</a:t>
            </a:r>
          </a:p>
        </p:txBody>
      </p:sp>
      <p:sp>
        <p:nvSpPr>
          <p:cNvPr id="195" name="Google Shape;195;p31"/>
          <p:cNvSpPr/>
          <p:nvPr/>
        </p:nvSpPr>
        <p:spPr>
          <a:xfrm>
            <a:off x="0" y="4899170"/>
            <a:ext cx="9143999" cy="244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/>
          <p:nvPr/>
        </p:nvSpPr>
        <p:spPr>
          <a:xfrm rot="10800000" flipH="1">
            <a:off x="-1" y="4728573"/>
            <a:ext cx="9143999" cy="276507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CFC91A91-0F35-1F2A-BA00-6F3195A36D57}"/>
              </a:ext>
            </a:extLst>
          </p:cNvPr>
          <p:cNvSpPr/>
          <p:nvPr/>
        </p:nvSpPr>
        <p:spPr>
          <a:xfrm rot="10800000" flipH="1">
            <a:off x="0" y="-2"/>
            <a:ext cx="9143999" cy="57275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0;p28">
            <a:extLst>
              <a:ext uri="{FF2B5EF4-FFF2-40B4-BE49-F238E27FC236}">
                <a16:creationId xmlns:a16="http://schemas.microsoft.com/office/drawing/2014/main" id="{1BFE4D27-FF9C-5B66-6737-3AC59DED3B07}"/>
              </a:ext>
            </a:extLst>
          </p:cNvPr>
          <p:cNvSpPr txBox="1">
            <a:spLocks/>
          </p:cNvSpPr>
          <p:nvPr/>
        </p:nvSpPr>
        <p:spPr>
          <a:xfrm>
            <a:off x="72921" y="9655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D1E9FE-BE98-EBBB-EA4D-FF97A1127116}"/>
              </a:ext>
            </a:extLst>
          </p:cNvPr>
          <p:cNvSpPr txBox="1"/>
          <p:nvPr/>
        </p:nvSpPr>
        <p:spPr>
          <a:xfrm>
            <a:off x="1959427" y="687688"/>
            <a:ext cx="5428343" cy="369332"/>
          </a:xfrm>
          <a:prstGeom prst="rect">
            <a:avLst/>
          </a:prstGeom>
          <a:gradFill flip="none" rotWithShape="1">
            <a:gsLst>
              <a:gs pos="0">
                <a:srgbClr val="A1BBE8">
                  <a:tint val="66000"/>
                  <a:satMod val="160000"/>
                </a:srgbClr>
              </a:gs>
              <a:gs pos="50000">
                <a:srgbClr val="A1BBE8">
                  <a:tint val="44500"/>
                  <a:satMod val="160000"/>
                </a:srgbClr>
              </a:gs>
              <a:gs pos="100000">
                <a:srgbClr val="A1BBE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4065" indent="-774065" algn="ctr">
              <a:tabLst>
                <a:tab pos="288290" algn="l"/>
                <a:tab pos="676910" algn="l"/>
                <a:tab pos="774065" algn="l"/>
                <a:tab pos="1173480" algn="l"/>
              </a:tabLs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เปรียบเทียบค่าเฉลี่ย</a:t>
            </a: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พฤติกรรมการดูแลสุขภาพช่องปาก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หลังการทดลองระหว่างกลุ่ม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C80354-600B-2850-DBD4-6B837203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49595"/>
              </p:ext>
            </p:extLst>
          </p:nvPr>
        </p:nvGraphicFramePr>
        <p:xfrm>
          <a:off x="1042376" y="2412282"/>
          <a:ext cx="7059247" cy="1876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99657">
                  <a:extLst>
                    <a:ext uri="{9D8B030D-6E8A-4147-A177-3AD203B41FA5}">
                      <a16:colId xmlns:a16="http://schemas.microsoft.com/office/drawing/2014/main" val="2856327338"/>
                    </a:ext>
                  </a:extLst>
                </a:gridCol>
                <a:gridCol w="1006719">
                  <a:extLst>
                    <a:ext uri="{9D8B030D-6E8A-4147-A177-3AD203B41FA5}">
                      <a16:colId xmlns:a16="http://schemas.microsoft.com/office/drawing/2014/main" val="2427163093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2338057716"/>
                    </a:ext>
                  </a:extLst>
                </a:gridCol>
                <a:gridCol w="1178621">
                  <a:extLst>
                    <a:ext uri="{9D8B030D-6E8A-4147-A177-3AD203B41FA5}">
                      <a16:colId xmlns:a16="http://schemas.microsoft.com/office/drawing/2014/main" val="290405692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141460197"/>
                    </a:ext>
                  </a:extLst>
                </a:gridCol>
                <a:gridCol w="758576">
                  <a:extLst>
                    <a:ext uri="{9D8B030D-6E8A-4147-A177-3AD203B41FA5}">
                      <a16:colId xmlns:a16="http://schemas.microsoft.com/office/drawing/2014/main" val="3070511603"/>
                    </a:ext>
                  </a:extLst>
                </a:gridCol>
              </a:tblGrid>
              <a:tr h="57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ความแปรปรวน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Sum of Squares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df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Mean Square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value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11848"/>
                  </a:ext>
                </a:extLst>
              </a:tr>
              <a:tr h="28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Main effect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(ระหว่างกลุ่ม)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2125.659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2125.659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345.409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077440"/>
                  </a:ext>
                </a:extLst>
              </a:tr>
              <a:tr h="28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Covariate effect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(ก่อนการทดลอง)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221.639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221.639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36.015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671987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Residual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(ความคลาดเคลื่อน)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473.861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6.154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6908412"/>
                  </a:ext>
                </a:extLst>
              </a:tr>
              <a:tr h="31330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Total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3137.550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23015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A84D6D-6D59-48CB-6A09-961A2302A8CE}"/>
              </a:ext>
            </a:extLst>
          </p:cNvPr>
          <p:cNvSpPr/>
          <p:nvPr/>
        </p:nvSpPr>
        <p:spPr>
          <a:xfrm>
            <a:off x="1042375" y="3070671"/>
            <a:ext cx="7059247" cy="2689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DC400-4FE7-0694-D29C-8ECDB1CDCC48}"/>
              </a:ext>
            </a:extLst>
          </p:cNvPr>
          <p:cNvSpPr txBox="1"/>
          <p:nvPr/>
        </p:nvSpPr>
        <p:spPr>
          <a:xfrm>
            <a:off x="984319" y="4182408"/>
            <a:ext cx="4615542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R Squared 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= </a:t>
            </a: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0.849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(</a:t>
            </a: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Adjusted R Squared 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= 0.</a:t>
            </a:r>
            <a:r>
              <a: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845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7D6470-89A1-A336-4810-3F7E36833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0428"/>
              </p:ext>
            </p:extLst>
          </p:nvPr>
        </p:nvGraphicFramePr>
        <p:xfrm>
          <a:off x="1042376" y="1167333"/>
          <a:ext cx="4886710" cy="8968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92824">
                  <a:extLst>
                    <a:ext uri="{9D8B030D-6E8A-4147-A177-3AD203B41FA5}">
                      <a16:colId xmlns:a16="http://schemas.microsoft.com/office/drawing/2014/main" val="2856327338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42716309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338057716"/>
                    </a:ext>
                  </a:extLst>
                </a:gridCol>
                <a:gridCol w="1378858">
                  <a:extLst>
                    <a:ext uri="{9D8B030D-6E8A-4147-A177-3AD203B41FA5}">
                      <a16:colId xmlns:a16="http://schemas.microsoft.com/office/drawing/2014/main" val="290405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group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Mean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Std. Deviation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95%CI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1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กลุ่มทดลอง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24.13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1.61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077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กลุ่มเปรียบเทียบ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18.68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671987"/>
                  </a:ext>
                </a:extLst>
              </a:tr>
            </a:tbl>
          </a:graphicData>
        </a:graphic>
      </p:graphicFrame>
      <p:sp>
        <p:nvSpPr>
          <p:cNvPr id="2" name="椭圆 14">
            <a:extLst>
              <a:ext uri="{FF2B5EF4-FFF2-40B4-BE49-F238E27FC236}">
                <a16:creationId xmlns:a16="http://schemas.microsoft.com/office/drawing/2014/main" id="{5388B84F-5247-6238-744C-7F52BEE27C25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39</a:t>
            </a:r>
            <a:endParaRPr lang="zh-CN" altLang="en-US" sz="11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11B9E-97B5-99A2-4C23-9EBEA5D2CB91}"/>
              </a:ext>
            </a:extLst>
          </p:cNvPr>
          <p:cNvSpPr/>
          <p:nvPr/>
        </p:nvSpPr>
        <p:spPr>
          <a:xfrm>
            <a:off x="2394858" y="1495401"/>
            <a:ext cx="706593" cy="268921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BB49E-BB6C-A0A5-E077-237A6E299C1E}"/>
              </a:ext>
            </a:extLst>
          </p:cNvPr>
          <p:cNvSpPr/>
          <p:nvPr/>
        </p:nvSpPr>
        <p:spPr>
          <a:xfrm>
            <a:off x="2404766" y="1832483"/>
            <a:ext cx="706593" cy="26892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145373-028B-0B82-6CE2-51BF905139A1}"/>
              </a:ext>
            </a:extLst>
          </p:cNvPr>
          <p:cNvCxnSpPr>
            <a:cxnSpLocks/>
          </p:cNvCxnSpPr>
          <p:nvPr/>
        </p:nvCxnSpPr>
        <p:spPr>
          <a:xfrm>
            <a:off x="7674225" y="1078353"/>
            <a:ext cx="57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6;p28">
            <a:extLst>
              <a:ext uri="{FF2B5EF4-FFF2-40B4-BE49-F238E27FC236}">
                <a16:creationId xmlns:a16="http://schemas.microsoft.com/office/drawing/2014/main" id="{2A8BCAEE-9E76-E014-3FFF-CB5498CF79FD}"/>
              </a:ext>
            </a:extLst>
          </p:cNvPr>
          <p:cNvSpPr/>
          <p:nvPr/>
        </p:nvSpPr>
        <p:spPr>
          <a:xfrm flipH="1">
            <a:off x="345723" y="962554"/>
            <a:ext cx="8601272" cy="390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/>
              </a:gs>
              <a:gs pos="92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7B068A-35DB-31B8-2CA3-0459D969BD46}"/>
              </a:ext>
            </a:extLst>
          </p:cNvPr>
          <p:cNvCxnSpPr>
            <a:cxnSpLocks/>
          </p:cNvCxnSpPr>
          <p:nvPr/>
        </p:nvCxnSpPr>
        <p:spPr>
          <a:xfrm>
            <a:off x="345723" y="1299152"/>
            <a:ext cx="8601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979330-F52C-352D-2736-50777E528EA1}"/>
              </a:ext>
            </a:extLst>
          </p:cNvPr>
          <p:cNvCxnSpPr>
            <a:cxnSpLocks/>
          </p:cNvCxnSpPr>
          <p:nvPr/>
        </p:nvCxnSpPr>
        <p:spPr>
          <a:xfrm flipH="1">
            <a:off x="3299898" y="962554"/>
            <a:ext cx="3717" cy="3743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687BA7-4D35-A8AB-BC24-D412B6732239}"/>
              </a:ext>
            </a:extLst>
          </p:cNvPr>
          <p:cNvSpPr txBox="1"/>
          <p:nvPr/>
        </p:nvSpPr>
        <p:spPr>
          <a:xfrm>
            <a:off x="440491" y="1374547"/>
            <a:ext cx="2859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กลุ่มทดลองมีคะแนนเฉลี่ยความรอบรู้ด้านทันตสุขภาพมากกว่าก่อนการทดลองและมากกว่ากลุ่มควบคุมอย่างมีนัยสำคัญทางสถิติที่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 p&lt;0.001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498060-C972-0E95-29CD-3B4EFA2A0CAA}"/>
              </a:ext>
            </a:extLst>
          </p:cNvPr>
          <p:cNvSpPr txBox="1"/>
          <p:nvPr/>
        </p:nvSpPr>
        <p:spPr>
          <a:xfrm>
            <a:off x="1075284" y="946375"/>
            <a:ext cx="135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cs typeface="TH SarabunPSK" panose="020B0500040200020003" pitchFamily="34" charset="-34"/>
              </a:rPr>
              <a:t>ผลการวิจัย</a:t>
            </a:r>
            <a:endParaRPr lang="en-US" sz="1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C06C1B-DE0B-C778-7EE2-E99B0EF106F5}"/>
              </a:ext>
            </a:extLst>
          </p:cNvPr>
          <p:cNvSpPr txBox="1"/>
          <p:nvPr/>
        </p:nvSpPr>
        <p:spPr>
          <a:xfrm>
            <a:off x="5453732" y="927958"/>
            <a:ext cx="1087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cs typeface="TH SarabunPSK" panose="020B0500040200020003" pitchFamily="34" charset="-34"/>
              </a:rPr>
              <a:t> อภิปรายผล</a:t>
            </a:r>
            <a:endParaRPr lang="en-US" sz="1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DED1D3-DB32-2FE4-F4DD-03401BFDBCB3}"/>
              </a:ext>
            </a:extLst>
          </p:cNvPr>
          <p:cNvSpPr txBox="1"/>
          <p:nvPr/>
        </p:nvSpPr>
        <p:spPr>
          <a:xfrm>
            <a:off x="3337136" y="1370547"/>
            <a:ext cx="5563425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สอดคล้องกับ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ภัทราภรณ์ คำรินท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ร์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(2565) ได้ศึกษาประสิทธิผลของโปรแกรมการปรับเปลี่ยนพฤติกรรมสุขภาพช่องปาก โดยประยุกต์แนวคิดความรอบรู้ด้านสุขภาพร่วมกับการรับรู้ความสามารถของตนเองและแรงสนับสนุนทางสังคมต่อสภาวะปริทันต์ในผู้สูงอายุ พบว่า หลังการทดลองกลุ่มทดลองมีคะแนนเฉลี่ยความรอบรู้ด้านสุขภาพ และพฤติกรรมการป้องกันโรคปริทันต์สูงกว่ากลุ่มควบคุมอย่างมีนัยสำคัญทางสถิติ (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p-value &lt;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0.05) </a:t>
            </a:r>
            <a:endParaRPr lang="en-US" sz="12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Google Shape;150;p28">
            <a:extLst>
              <a:ext uri="{FF2B5EF4-FFF2-40B4-BE49-F238E27FC236}">
                <a16:creationId xmlns:a16="http://schemas.microsoft.com/office/drawing/2014/main" id="{B16A569C-52AE-252E-8538-2717FC216444}"/>
              </a:ext>
            </a:extLst>
          </p:cNvPr>
          <p:cNvSpPr txBox="1">
            <a:spLocks/>
          </p:cNvSpPr>
          <p:nvPr/>
        </p:nvSpPr>
        <p:spPr>
          <a:xfrm>
            <a:off x="2177512" y="42821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>
              <a:buSzPts val="1100"/>
              <a:buFont typeface="Arial"/>
              <a:buNone/>
            </a:pPr>
            <a:endParaRPr lang="th-TH" sz="3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th-TH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5 อภิปรายผล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64F06-F678-56C7-0F42-C021E6038B05}"/>
              </a:ext>
            </a:extLst>
          </p:cNvPr>
          <p:cNvSpPr txBox="1"/>
          <p:nvPr/>
        </p:nvSpPr>
        <p:spPr>
          <a:xfrm>
            <a:off x="3386288" y="427632"/>
            <a:ext cx="2640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4065" indent="-774065" algn="ctr">
              <a:tabLst>
                <a:tab pos="288290" algn="l"/>
                <a:tab pos="676910" algn="l"/>
                <a:tab pos="774065" algn="l"/>
                <a:tab pos="1173480" algn="l"/>
              </a:tabLst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ความรอบรู้ด้านทันตสุขภาพ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99B4B2A-4B12-2B36-99A1-3A35E653D1CD}"/>
              </a:ext>
            </a:extLst>
          </p:cNvPr>
          <p:cNvSpPr/>
          <p:nvPr/>
        </p:nvSpPr>
        <p:spPr>
          <a:xfrm>
            <a:off x="3183353" y="459580"/>
            <a:ext cx="362328" cy="362328"/>
          </a:xfrm>
          <a:prstGeom prst="star5">
            <a:avLst>
              <a:gd name="adj" fmla="val 19238"/>
              <a:gd name="hf" fmla="val 105146"/>
              <a:gd name="vf" fmla="val 11055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椭圆 14">
            <a:extLst>
              <a:ext uri="{FF2B5EF4-FFF2-40B4-BE49-F238E27FC236}">
                <a16:creationId xmlns:a16="http://schemas.microsoft.com/office/drawing/2014/main" id="{9FFFB095-EBF6-175F-0DE2-AF4EF8DFDD43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chemeClr val="tx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19</a:t>
            </a:r>
            <a:endParaRPr lang="zh-CN" altLang="en-US" sz="1100" b="1" dirty="0">
              <a:solidFill>
                <a:schemeClr val="tx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64D400-5275-9814-1D1C-AF03981DD5D3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2"/>
          <a:srcRect l="501" t="1415" r="-501" b="17623"/>
          <a:stretch/>
        </p:blipFill>
        <p:spPr>
          <a:xfrm>
            <a:off x="4965965" y="979494"/>
            <a:ext cx="3250956" cy="325131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6CCAA5-C851-9310-7CFE-CE923467DCCB}"/>
              </a:ext>
            </a:extLst>
          </p:cNvPr>
          <p:cNvSpPr txBox="1"/>
          <p:nvPr/>
        </p:nvSpPr>
        <p:spPr>
          <a:xfrm>
            <a:off x="108488" y="351420"/>
            <a:ext cx="4393769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ประสิทธิผลของโปรแกรมส่งเสริมทันตสุขภาพต่อความรอบรู้ด้านทันตสุขภาพและพฤติกรรมการดูแลสุขภาพช่องปากของผู้สูงอายุ อำเภอโพธิ์ไทร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จังหวัดอุบลราชธานี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Effectiveness of Dental Health Program on Oral Health Literacy and Oral Health Care Behaviors among Elderly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Phosai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District,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Ubon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Ratchathani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Province.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CBE82C2-730D-5D9A-066D-90721D5B5F60}"/>
              </a:ext>
            </a:extLst>
          </p:cNvPr>
          <p:cNvSpPr txBox="1"/>
          <p:nvPr/>
        </p:nvSpPr>
        <p:spPr>
          <a:xfrm>
            <a:off x="801562" y="3678942"/>
            <a:ext cx="3007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นาย</a:t>
            </a:r>
            <a:r>
              <a:rPr lang="th-TH" sz="1800" kern="1200" dirty="0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ชัยณรงค์ สี</a:t>
            </a:r>
            <a:r>
              <a:rPr lang="th-TH" sz="1800" kern="1200" dirty="0" err="1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แหล</a:t>
            </a:r>
            <a:r>
              <a:rPr lang="th-TH" sz="1800" kern="1200" dirty="0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้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เจ้าพนักงานทันตสาธารณสุขปฏิบัติงาน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>
                <a:solidFill>
                  <a:prstClr val="black"/>
                </a:solidFill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รพ.สต.สารภี สสอ.โพธิ์ไทร จ.อุบลราชธานี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13" name="Google Shape;138;p27">
            <a:extLst>
              <a:ext uri="{FF2B5EF4-FFF2-40B4-BE49-F238E27FC236}">
                <a16:creationId xmlns:a16="http://schemas.microsoft.com/office/drawing/2014/main" id="{B0D3A1BD-5954-8512-C950-9F9BCC82D059}"/>
              </a:ext>
            </a:extLst>
          </p:cNvPr>
          <p:cNvSpPr/>
          <p:nvPr/>
        </p:nvSpPr>
        <p:spPr>
          <a:xfrm rot="-5400000" flipH="1">
            <a:off x="67536" y="-67486"/>
            <a:ext cx="446164" cy="581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39;p27">
            <a:extLst>
              <a:ext uri="{FF2B5EF4-FFF2-40B4-BE49-F238E27FC236}">
                <a16:creationId xmlns:a16="http://schemas.microsoft.com/office/drawing/2014/main" id="{B6465EB0-1ECE-01C9-0736-5D211234FB05}"/>
              </a:ext>
            </a:extLst>
          </p:cNvPr>
          <p:cNvSpPr/>
          <p:nvPr/>
        </p:nvSpPr>
        <p:spPr>
          <a:xfrm rot="-5400000" flipH="1">
            <a:off x="7812061" y="3811561"/>
            <a:ext cx="679988" cy="1983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2D9934A-DA8C-D370-F7FC-5A5EB3788C27}"/>
              </a:ext>
            </a:extLst>
          </p:cNvPr>
          <p:cNvSpPr/>
          <p:nvPr/>
        </p:nvSpPr>
        <p:spPr>
          <a:xfrm rot="1466114">
            <a:off x="4157839" y="-784651"/>
            <a:ext cx="6842480" cy="2812482"/>
          </a:xfrm>
          <a:custGeom>
            <a:avLst/>
            <a:gdLst/>
            <a:ahLst/>
            <a:cxnLst/>
            <a:rect l="l" t="t" r="r" b="b"/>
            <a:pathLst>
              <a:path w="26033833" h="10700754">
                <a:moveTo>
                  <a:pt x="0" y="0"/>
                </a:moveTo>
                <a:lnTo>
                  <a:pt x="26033832" y="0"/>
                </a:lnTo>
                <a:lnTo>
                  <a:pt x="26033832" y="10700755"/>
                </a:lnTo>
                <a:lnTo>
                  <a:pt x="0" y="10700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295" b="-64295"/>
            </a:stretch>
          </a:blipFill>
        </p:spPr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145373-028B-0B82-6CE2-51BF905139A1}"/>
              </a:ext>
            </a:extLst>
          </p:cNvPr>
          <p:cNvCxnSpPr>
            <a:cxnSpLocks/>
          </p:cNvCxnSpPr>
          <p:nvPr/>
        </p:nvCxnSpPr>
        <p:spPr>
          <a:xfrm>
            <a:off x="7599866" y="1378525"/>
            <a:ext cx="57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6;p28">
            <a:extLst>
              <a:ext uri="{FF2B5EF4-FFF2-40B4-BE49-F238E27FC236}">
                <a16:creationId xmlns:a16="http://schemas.microsoft.com/office/drawing/2014/main" id="{2A8BCAEE-9E76-E014-3FFF-CB5498CF79FD}"/>
              </a:ext>
            </a:extLst>
          </p:cNvPr>
          <p:cNvSpPr/>
          <p:nvPr/>
        </p:nvSpPr>
        <p:spPr>
          <a:xfrm flipH="1">
            <a:off x="271364" y="1262726"/>
            <a:ext cx="8601272" cy="36722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26000">
                <a:schemeClr val="bg1"/>
              </a:gs>
              <a:gs pos="92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7B068A-35DB-31B8-2CA3-0459D969BD46}"/>
              </a:ext>
            </a:extLst>
          </p:cNvPr>
          <p:cNvCxnSpPr>
            <a:cxnSpLocks/>
          </p:cNvCxnSpPr>
          <p:nvPr/>
        </p:nvCxnSpPr>
        <p:spPr>
          <a:xfrm>
            <a:off x="271364" y="1599324"/>
            <a:ext cx="8601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979330-F52C-352D-2736-50777E528EA1}"/>
              </a:ext>
            </a:extLst>
          </p:cNvPr>
          <p:cNvCxnSpPr>
            <a:cxnSpLocks/>
          </p:cNvCxnSpPr>
          <p:nvPr/>
        </p:nvCxnSpPr>
        <p:spPr>
          <a:xfrm>
            <a:off x="3229256" y="1262726"/>
            <a:ext cx="0" cy="367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687BA7-4D35-A8AB-BC24-D412B6732239}"/>
              </a:ext>
            </a:extLst>
          </p:cNvPr>
          <p:cNvSpPr txBox="1"/>
          <p:nvPr/>
        </p:nvSpPr>
        <p:spPr>
          <a:xfrm>
            <a:off x="366132" y="1674719"/>
            <a:ext cx="2859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กลุ่มทดลองมีคะแนนเฉลี่ยพฤติกรรมในการดูแลสุขภาพช่องปากมากกว่าก่อนการทดลองและมากกว่ากลุ่มควบคุม อย่างมีนัยสำคัญทางสถิติที่ 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p&lt;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0.001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498060-C972-0E95-29CD-3B4EFA2A0CAA}"/>
              </a:ext>
            </a:extLst>
          </p:cNvPr>
          <p:cNvSpPr txBox="1"/>
          <p:nvPr/>
        </p:nvSpPr>
        <p:spPr>
          <a:xfrm>
            <a:off x="1000925" y="1246547"/>
            <a:ext cx="135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cs typeface="TH SarabunPSK" panose="020B0500040200020003" pitchFamily="34" charset="-34"/>
              </a:rPr>
              <a:t>ผลการวิจัย</a:t>
            </a:r>
            <a:endParaRPr lang="en-US" sz="1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C06C1B-DE0B-C778-7EE2-E99B0EF106F5}"/>
              </a:ext>
            </a:extLst>
          </p:cNvPr>
          <p:cNvSpPr txBox="1"/>
          <p:nvPr/>
        </p:nvSpPr>
        <p:spPr>
          <a:xfrm>
            <a:off x="5379373" y="1228130"/>
            <a:ext cx="1087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cs typeface="TH SarabunPSK" panose="020B0500040200020003" pitchFamily="34" charset="-34"/>
              </a:rPr>
              <a:t> อภิปรายผล</a:t>
            </a:r>
            <a:endParaRPr lang="en-US" sz="1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DED1D3-DB32-2FE4-F4DD-03401BFDBCB3}"/>
              </a:ext>
            </a:extLst>
          </p:cNvPr>
          <p:cNvSpPr txBox="1"/>
          <p:nvPr/>
        </p:nvSpPr>
        <p:spPr>
          <a:xfrm>
            <a:off x="3320307" y="1666410"/>
            <a:ext cx="5552326" cy="233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สอดคล้องกับการศึกษาในประเทศ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หลาย ๆ งานที่ผ่านมา ไพสิฐ 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ภิโร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กาศ และ อรวรรณ กีรติสิโรจน์ (2562)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วรรษชล ลุนาวัน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บัววรุณ ศรีชัยกุล และจตุพร เหลืองอุบล (2563) พบว่า กลุ่มทดลองมีค่าคะแนนเฉลี่ยการปฏิบัติตัวในการปรับเปลี่ยนพฤติกรรมการดูแลรักษาฟันมากกว่าก่อนการทดลองอย่างมีนัยสำคัญทางสถิติ (</a:t>
            </a:r>
            <a:r>
              <a:rPr lang="en-US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p&lt;.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05) </a:t>
            </a:r>
            <a:r>
              <a:rPr lang="th-TH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สอดคล้องกับ </a:t>
            </a:r>
            <a:r>
              <a:rPr lang="th-TH" sz="1800" dirty="0">
                <a:effectLst/>
                <a:latin typeface="Times New Roman" panose="02020603050405020304" pitchFamily="18" charset="0"/>
                <a:ea typeface="Sarabun"/>
                <a:cs typeface="TH SarabunPSK" panose="020B0500040200020003" pitchFamily="34" charset="-34"/>
              </a:rPr>
              <a:t>ทวี</a:t>
            </a:r>
            <a:r>
              <a:rPr lang="th-TH" sz="1800" dirty="0" err="1">
                <a:effectLst/>
                <a:latin typeface="Times New Roman" panose="02020603050405020304" pitchFamily="18" charset="0"/>
                <a:ea typeface="Sarabun"/>
                <a:cs typeface="TH SarabunPSK" panose="020B0500040200020003" pitchFamily="34" charset="-34"/>
              </a:rPr>
              <a:t>วรร</a:t>
            </a:r>
            <a:r>
              <a:rPr lang="th-TH" sz="1800" dirty="0">
                <a:effectLst/>
                <a:latin typeface="Times New Roman" panose="02020603050405020304" pitchFamily="18" charset="0"/>
                <a:ea typeface="Sarabun"/>
                <a:cs typeface="TH SarabunPSK" panose="020B0500040200020003" pitchFamily="34" charset="-34"/>
              </a:rPr>
              <a:t>ณ (2564) ได้ศึกษาประสิทธิผลของโปรแกรมปรับเปลี่ยนพฤติกรรมการดูแลอนามัยช่องปาก ในผู้สูงอายุที่ป่วยเป็นโรคเบาหวานชนิดที่ 2 จังหวัดลำปาง</a:t>
            </a:r>
            <a:endParaRPr lang="en-US" sz="1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Google Shape;150;p28">
            <a:extLst>
              <a:ext uri="{FF2B5EF4-FFF2-40B4-BE49-F238E27FC236}">
                <a16:creationId xmlns:a16="http://schemas.microsoft.com/office/drawing/2014/main" id="{B16A569C-52AE-252E-8538-2717FC216444}"/>
              </a:ext>
            </a:extLst>
          </p:cNvPr>
          <p:cNvSpPr txBox="1">
            <a:spLocks/>
          </p:cNvSpPr>
          <p:nvPr/>
        </p:nvSpPr>
        <p:spPr>
          <a:xfrm>
            <a:off x="2155740" y="208505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>
              <a:buSzPts val="1100"/>
              <a:buFont typeface="Arial"/>
              <a:buNone/>
            </a:pPr>
            <a:endParaRPr lang="th-TH" sz="3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th-TH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5 อภิปรายผล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64F06-F678-56C7-0F42-C021E6038B05}"/>
              </a:ext>
            </a:extLst>
          </p:cNvPr>
          <p:cNvSpPr txBox="1"/>
          <p:nvPr/>
        </p:nvSpPr>
        <p:spPr>
          <a:xfrm>
            <a:off x="3066973" y="571651"/>
            <a:ext cx="33215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74065" indent="-774065" algn="ctr">
              <a:tabLst>
                <a:tab pos="288290" algn="l"/>
                <a:tab pos="676910" algn="l"/>
                <a:tab pos="774065" algn="l"/>
                <a:tab pos="1173480" algn="l"/>
              </a:tabLst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พฤติกรรมการดูแลสุขภาพช่องปาก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99B4B2A-4B12-2B36-99A1-3A35E653D1CD}"/>
              </a:ext>
            </a:extLst>
          </p:cNvPr>
          <p:cNvSpPr/>
          <p:nvPr/>
        </p:nvSpPr>
        <p:spPr>
          <a:xfrm>
            <a:off x="2864038" y="603599"/>
            <a:ext cx="362328" cy="362328"/>
          </a:xfrm>
          <a:prstGeom prst="star5">
            <a:avLst>
              <a:gd name="adj" fmla="val 19238"/>
              <a:gd name="hf" fmla="val 105146"/>
              <a:gd name="vf" fmla="val 11055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14">
            <a:extLst>
              <a:ext uri="{FF2B5EF4-FFF2-40B4-BE49-F238E27FC236}">
                <a16:creationId xmlns:a16="http://schemas.microsoft.com/office/drawing/2014/main" id="{3AE6E74C-8351-C5DA-49AD-6850EE313CDE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20</a:t>
            </a:r>
            <a:endParaRPr lang="zh-CN" altLang="en-US" sz="1100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;p28">
            <a:extLst>
              <a:ext uri="{FF2B5EF4-FFF2-40B4-BE49-F238E27FC236}">
                <a16:creationId xmlns:a16="http://schemas.microsoft.com/office/drawing/2014/main" id="{F1E30AF6-9BAF-73C1-27BC-C9031F31A604}"/>
              </a:ext>
            </a:extLst>
          </p:cNvPr>
          <p:cNvSpPr/>
          <p:nvPr/>
        </p:nvSpPr>
        <p:spPr>
          <a:xfrm rot="-5400000" flipH="1">
            <a:off x="-1605589" y="1724484"/>
            <a:ext cx="5140800" cy="1691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/>
          <p:nvPr/>
        </p:nvSpPr>
        <p:spPr>
          <a:xfrm rot="-5400000" flipH="1">
            <a:off x="-1757991" y="1724486"/>
            <a:ext cx="5140800" cy="1691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id="{4CC31AF5-0545-6BFF-B33F-024FE703A73D}"/>
              </a:ext>
            </a:extLst>
          </p:cNvPr>
          <p:cNvSpPr txBox="1">
            <a:spLocks/>
          </p:cNvSpPr>
          <p:nvPr/>
        </p:nvSpPr>
        <p:spPr>
          <a:xfrm>
            <a:off x="153253" y="1049582"/>
            <a:ext cx="136635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thaiDist">
              <a:buSzPts val="1100"/>
              <a:buFont typeface="Arial"/>
              <a:buNone/>
            </a:pP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SzPts val="1100"/>
              <a:buFont typeface="Arial"/>
              <a:buNone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ข้อเสนอแนะสำหรับการนำผลการวิจัยไปใช้ประโยชน์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E72F30D-AA8F-9A47-BD66-6587C3382B26}"/>
              </a:ext>
            </a:extLst>
          </p:cNvPr>
          <p:cNvSpPr txBox="1"/>
          <p:nvPr/>
        </p:nvSpPr>
        <p:spPr>
          <a:xfrm>
            <a:off x="2271944" y="215098"/>
            <a:ext cx="606352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หน่วยงานที่เกี่ยวข้องควรกำหนดเป็นแผนงานนโยบายเชิงรุกในการดูแลสุขภาพช่องปากผู้สูงอายุ เพื่อลดปัญหาการเกิดโรคแทรกซ้อนในช่องปาก</a:t>
            </a:r>
          </a:p>
          <a:p>
            <a:pPr algn="thaiDist"/>
            <a:endParaRPr lang="en-US" sz="2000" dirty="0">
              <a:effectLst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effectLst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ผู้รับผิดชอบงานทันตสาธารณสุข สามารถนำไปประยุกต์ใช้กับผู้สูงอายุในกลุ่มติดบ้าน ในพื้นที่อื่น ๆ ที่มีบริบทใกล้เคียงกันได้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endParaRPr lang="th-TH" sz="2000" dirty="0">
              <a:latin typeface="Calibri" panose="020F0502020204030204" pitchFamily="34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endParaRPr lang="th-TH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latin typeface="Times New Roman" panose="02020603050405020304" pitchFamily="18" charset="0"/>
                <a:ea typeface="Sarabun"/>
                <a:cs typeface="TH SarabunPSK" panose="020B0500040200020003" pitchFamily="34" charset="-34"/>
              </a:rPr>
              <a:t>ควรมีการติดตามศึกษาระยะยาวในการส่งเสริมสุขภาพช่องปากผู้สูงอายุโดยเฝ้าดูระดับของปริมาณแผ่นคราบจุลินทรีย์ เพื่อดูประสิทธิผลของโปรแกรมให้ชัดเจนและยั่งยืน</a:t>
            </a:r>
          </a:p>
          <a:p>
            <a:pPr algn="thaiDi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ควรมีการประเมินความพึงพอใจ หรือความคิดเห็นของผู้สูงอายุกลุ่มติดบ้าน และหน่วยงานที่มีส่วนเกี่ยวข้องที่มีต่อการจัดกิจกรรมส่งเสริมสุขภาพช่องปากในกองทุนตำบลดูแลสุขภาพผู้มีภาวะพึ่งพิง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sp>
        <p:nvSpPr>
          <p:cNvPr id="3" name="Google Shape;202;p31">
            <a:extLst>
              <a:ext uri="{FF2B5EF4-FFF2-40B4-BE49-F238E27FC236}">
                <a16:creationId xmlns:a16="http://schemas.microsoft.com/office/drawing/2014/main" id="{3D5CFEB6-D49A-FFF4-4DA8-0EB4701A09FC}"/>
              </a:ext>
            </a:extLst>
          </p:cNvPr>
          <p:cNvSpPr/>
          <p:nvPr/>
        </p:nvSpPr>
        <p:spPr>
          <a:xfrm rot="10800000" flipH="1">
            <a:off x="2587083" y="1104758"/>
            <a:ext cx="6556917" cy="4571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椭圆 14">
            <a:extLst>
              <a:ext uri="{FF2B5EF4-FFF2-40B4-BE49-F238E27FC236}">
                <a16:creationId xmlns:a16="http://schemas.microsoft.com/office/drawing/2014/main" id="{6CDFBE30-0549-8FB0-1778-6B6EE2E0F1E8}"/>
              </a:ext>
            </a:extLst>
          </p:cNvPr>
          <p:cNvSpPr/>
          <p:nvPr/>
        </p:nvSpPr>
        <p:spPr>
          <a:xfrm>
            <a:off x="8567963" y="64696"/>
            <a:ext cx="453600" cy="46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1100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21</a:t>
            </a:r>
            <a:endParaRPr lang="zh-CN" altLang="en-US" sz="1100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2" name="Google Shape;150;p28">
            <a:extLst>
              <a:ext uri="{FF2B5EF4-FFF2-40B4-BE49-F238E27FC236}">
                <a16:creationId xmlns:a16="http://schemas.microsoft.com/office/drawing/2014/main" id="{FD1BF92B-AC0A-8901-F348-AED48934EB3B}"/>
              </a:ext>
            </a:extLst>
          </p:cNvPr>
          <p:cNvSpPr txBox="1">
            <a:spLocks/>
          </p:cNvSpPr>
          <p:nvPr/>
        </p:nvSpPr>
        <p:spPr>
          <a:xfrm flipH="1">
            <a:off x="118895" y="3516118"/>
            <a:ext cx="136635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thaiDist">
              <a:buSzPts val="1100"/>
              <a:buFont typeface="Arial"/>
              <a:buNone/>
            </a:pP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SzPts val="1100"/>
              <a:buFont typeface="Arial"/>
              <a:buNone/>
            </a:pP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ข้อเสนอแนะใน</a:t>
            </a:r>
            <a:r>
              <a:rPr lang="th-TH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วิจัยครั้งต่อไป</a:t>
            </a:r>
          </a:p>
        </p:txBody>
      </p:sp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E3816C69-3ABF-3B8F-23C8-4D8A576BA7E8}"/>
              </a:ext>
            </a:extLst>
          </p:cNvPr>
          <p:cNvSpPr/>
          <p:nvPr/>
        </p:nvSpPr>
        <p:spPr>
          <a:xfrm rot="10800000" flipH="1">
            <a:off x="-33505" y="2494181"/>
            <a:ext cx="6556917" cy="4571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0A536CB7-CABD-E0E9-83C5-2B399BD6A249}"/>
              </a:ext>
            </a:extLst>
          </p:cNvPr>
          <p:cNvSpPr/>
          <p:nvPr/>
        </p:nvSpPr>
        <p:spPr>
          <a:xfrm rot="10800000" flipH="1">
            <a:off x="2587082" y="3782158"/>
            <a:ext cx="6556917" cy="45719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85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1"/>
          <p:cNvSpPr/>
          <p:nvPr/>
        </p:nvSpPr>
        <p:spPr>
          <a:xfrm rot="5400000">
            <a:off x="1666872" y="452525"/>
            <a:ext cx="2347991" cy="4666593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1"/>
          <p:cNvSpPr txBox="1">
            <a:spLocks noGrp="1"/>
          </p:cNvSpPr>
          <p:nvPr>
            <p:ph type="ctrTitle"/>
          </p:nvPr>
        </p:nvSpPr>
        <p:spPr>
          <a:xfrm>
            <a:off x="3268350" y="1707161"/>
            <a:ext cx="260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THANKS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30697-8849-9E6A-ECCF-AAA6976569FD}"/>
              </a:ext>
            </a:extLst>
          </p:cNvPr>
          <p:cNvSpPr txBox="1"/>
          <p:nvPr/>
        </p:nvSpPr>
        <p:spPr>
          <a:xfrm>
            <a:off x="2057964" y="1029793"/>
            <a:ext cx="5187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The 3rd National Health Promotion and Elderly Care Innovation Conference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D49DE-7940-37F1-8CC0-3182A0E749BF}"/>
              </a:ext>
            </a:extLst>
          </p:cNvPr>
          <p:cNvSpPr txBox="1"/>
          <p:nvPr/>
        </p:nvSpPr>
        <p:spPr>
          <a:xfrm>
            <a:off x="2521951" y="1218166"/>
            <a:ext cx="4627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Driving the Health of the Elderly with the Power of Community Networks</a:t>
            </a:r>
            <a:endParaRPr lang="en-US" dirty="0">
              <a:solidFill>
                <a:schemeClr val="accent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78E2F4D8-78CC-BA3B-2888-71E094C0AF9F}"/>
              </a:ext>
            </a:extLst>
          </p:cNvPr>
          <p:cNvSpPr/>
          <p:nvPr/>
        </p:nvSpPr>
        <p:spPr>
          <a:xfrm rot="1466114">
            <a:off x="-1941813" y="3568"/>
            <a:ext cx="6842480" cy="2812482"/>
          </a:xfrm>
          <a:custGeom>
            <a:avLst/>
            <a:gdLst/>
            <a:ahLst/>
            <a:cxnLst/>
            <a:rect l="l" t="t" r="r" b="b"/>
            <a:pathLst>
              <a:path w="26033833" h="10700754">
                <a:moveTo>
                  <a:pt x="0" y="0"/>
                </a:moveTo>
                <a:lnTo>
                  <a:pt x="26033832" y="0"/>
                </a:lnTo>
                <a:lnTo>
                  <a:pt x="26033832" y="10700755"/>
                </a:lnTo>
                <a:lnTo>
                  <a:pt x="0" y="10700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295" b="-64295"/>
            </a:stretch>
          </a:blipFill>
        </p:spPr>
      </p:sp>
      <p:sp>
        <p:nvSpPr>
          <p:cNvPr id="23" name="Google Shape;128;p26">
            <a:extLst>
              <a:ext uri="{FF2B5EF4-FFF2-40B4-BE49-F238E27FC236}">
                <a16:creationId xmlns:a16="http://schemas.microsoft.com/office/drawing/2014/main" id="{34145655-D8A0-D23E-1472-E3A611EE1D8F}"/>
              </a:ext>
            </a:extLst>
          </p:cNvPr>
          <p:cNvSpPr/>
          <p:nvPr/>
        </p:nvSpPr>
        <p:spPr>
          <a:xfrm rot="5400000">
            <a:off x="4236497" y="-4236497"/>
            <a:ext cx="671006" cy="91440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400C0D99-FE5A-71F5-D926-B48EADC2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232" y="2700030"/>
            <a:ext cx="1659600" cy="1659600"/>
          </a:xfrm>
          <a:custGeom>
            <a:avLst/>
            <a:gdLst>
              <a:gd name="T0" fmla="*/ 4539 w 4939"/>
              <a:gd name="T1" fmla="*/ 3734 h 4592"/>
              <a:gd name="T2" fmla="*/ 4311 w 4939"/>
              <a:gd name="T3" fmla="*/ 3540 h 4592"/>
              <a:gd name="T4" fmla="*/ 4311 w 4939"/>
              <a:gd name="T5" fmla="*/ 3540 h 4592"/>
              <a:gd name="T6" fmla="*/ 4611 w 4939"/>
              <a:gd name="T7" fmla="*/ 2444 h 4592"/>
              <a:gd name="T8" fmla="*/ 4611 w 4939"/>
              <a:gd name="T9" fmla="*/ 2444 h 4592"/>
              <a:gd name="T10" fmla="*/ 2464 w 4939"/>
              <a:gd name="T11" fmla="*/ 298 h 4592"/>
              <a:gd name="T12" fmla="*/ 2464 w 4939"/>
              <a:gd name="T13" fmla="*/ 298 h 4592"/>
              <a:gd name="T14" fmla="*/ 317 w 4939"/>
              <a:gd name="T15" fmla="*/ 2444 h 4592"/>
              <a:gd name="T16" fmla="*/ 317 w 4939"/>
              <a:gd name="T17" fmla="*/ 2444 h 4592"/>
              <a:gd name="T18" fmla="*/ 656 w 4939"/>
              <a:gd name="T19" fmla="*/ 3603 h 4592"/>
              <a:gd name="T20" fmla="*/ 370 w 4939"/>
              <a:gd name="T21" fmla="*/ 3684 h 4592"/>
              <a:gd name="T22" fmla="*/ 370 w 4939"/>
              <a:gd name="T23" fmla="*/ 3684 h 4592"/>
              <a:gd name="T24" fmla="*/ 43 w 4939"/>
              <a:gd name="T25" fmla="*/ 2469 h 4592"/>
              <a:gd name="T26" fmla="*/ 43 w 4939"/>
              <a:gd name="T27" fmla="*/ 2469 h 4592"/>
              <a:gd name="T28" fmla="*/ 2469 w 4939"/>
              <a:gd name="T29" fmla="*/ 44 h 4592"/>
              <a:gd name="T30" fmla="*/ 2469 w 4939"/>
              <a:gd name="T31" fmla="*/ 44 h 4592"/>
              <a:gd name="T32" fmla="*/ 4895 w 4939"/>
              <a:gd name="T33" fmla="*/ 2469 h 4592"/>
              <a:gd name="T34" fmla="*/ 4895 w 4939"/>
              <a:gd name="T35" fmla="*/ 2469 h 4592"/>
              <a:gd name="T36" fmla="*/ 4539 w 4939"/>
              <a:gd name="T37" fmla="*/ 3734 h 4592"/>
              <a:gd name="T38" fmla="*/ 4215 w 4939"/>
              <a:gd name="T39" fmla="*/ 723 h 4592"/>
              <a:gd name="T40" fmla="*/ 4215 w 4939"/>
              <a:gd name="T41" fmla="*/ 723 h 4592"/>
              <a:gd name="T42" fmla="*/ 2469 w 4939"/>
              <a:gd name="T43" fmla="*/ 0 h 4592"/>
              <a:gd name="T44" fmla="*/ 2469 w 4939"/>
              <a:gd name="T45" fmla="*/ 0 h 4592"/>
              <a:gd name="T46" fmla="*/ 723 w 4939"/>
              <a:gd name="T47" fmla="*/ 723 h 4592"/>
              <a:gd name="T48" fmla="*/ 723 w 4939"/>
              <a:gd name="T49" fmla="*/ 723 h 4592"/>
              <a:gd name="T50" fmla="*/ 0 w 4939"/>
              <a:gd name="T51" fmla="*/ 2469 h 4592"/>
              <a:gd name="T52" fmla="*/ 0 w 4939"/>
              <a:gd name="T53" fmla="*/ 2469 h 4592"/>
              <a:gd name="T54" fmla="*/ 340 w 4939"/>
              <a:gd name="T55" fmla="*/ 3721 h 4592"/>
              <a:gd name="T56" fmla="*/ 349 w 4939"/>
              <a:gd name="T57" fmla="*/ 3735 h 4592"/>
              <a:gd name="T58" fmla="*/ 682 w 4939"/>
              <a:gd name="T59" fmla="*/ 3641 h 4592"/>
              <a:gd name="T60" fmla="*/ 682 w 4939"/>
              <a:gd name="T61" fmla="*/ 3641 h 4592"/>
              <a:gd name="T62" fmla="*/ 2464 w 4939"/>
              <a:gd name="T63" fmla="*/ 4591 h 4592"/>
              <a:gd name="T64" fmla="*/ 2464 w 4939"/>
              <a:gd name="T65" fmla="*/ 4591 h 4592"/>
              <a:gd name="T66" fmla="*/ 4287 w 4939"/>
              <a:gd name="T67" fmla="*/ 3578 h 4592"/>
              <a:gd name="T68" fmla="*/ 4549 w 4939"/>
              <a:gd name="T69" fmla="*/ 3799 h 4592"/>
              <a:gd name="T70" fmla="*/ 4563 w 4939"/>
              <a:gd name="T71" fmla="*/ 3778 h 4592"/>
              <a:gd name="T72" fmla="*/ 4563 w 4939"/>
              <a:gd name="T73" fmla="*/ 3778 h 4592"/>
              <a:gd name="T74" fmla="*/ 4938 w 4939"/>
              <a:gd name="T75" fmla="*/ 2469 h 4592"/>
              <a:gd name="T76" fmla="*/ 4938 w 4939"/>
              <a:gd name="T77" fmla="*/ 2469 h 4592"/>
              <a:gd name="T78" fmla="*/ 4215 w 4939"/>
              <a:gd name="T79" fmla="*/ 723 h 4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39" h="4592">
                <a:moveTo>
                  <a:pt x="4539" y="3734"/>
                </a:moveTo>
                <a:lnTo>
                  <a:pt x="4311" y="3540"/>
                </a:lnTo>
                <a:lnTo>
                  <a:pt x="4311" y="3540"/>
                </a:lnTo>
                <a:cubicBezTo>
                  <a:pt x="4501" y="3218"/>
                  <a:pt x="4611" y="2844"/>
                  <a:pt x="4611" y="2444"/>
                </a:cubicBezTo>
                <a:lnTo>
                  <a:pt x="4611" y="2444"/>
                </a:lnTo>
                <a:cubicBezTo>
                  <a:pt x="4611" y="1258"/>
                  <a:pt x="3650" y="298"/>
                  <a:pt x="2464" y="298"/>
                </a:cubicBezTo>
                <a:lnTo>
                  <a:pt x="2464" y="298"/>
                </a:lnTo>
                <a:cubicBezTo>
                  <a:pt x="1279" y="298"/>
                  <a:pt x="317" y="1258"/>
                  <a:pt x="317" y="2444"/>
                </a:cubicBezTo>
                <a:lnTo>
                  <a:pt x="317" y="2444"/>
                </a:lnTo>
                <a:cubicBezTo>
                  <a:pt x="317" y="2871"/>
                  <a:pt x="442" y="3268"/>
                  <a:pt x="656" y="3603"/>
                </a:cubicBezTo>
                <a:lnTo>
                  <a:pt x="370" y="3684"/>
                </a:lnTo>
                <a:lnTo>
                  <a:pt x="370" y="3684"/>
                </a:lnTo>
                <a:cubicBezTo>
                  <a:pt x="156" y="3316"/>
                  <a:pt x="43" y="2896"/>
                  <a:pt x="43" y="2469"/>
                </a:cubicBezTo>
                <a:lnTo>
                  <a:pt x="43" y="2469"/>
                </a:lnTo>
                <a:cubicBezTo>
                  <a:pt x="43" y="1131"/>
                  <a:pt x="1131" y="44"/>
                  <a:pt x="2469" y="44"/>
                </a:cubicBezTo>
                <a:lnTo>
                  <a:pt x="2469" y="44"/>
                </a:lnTo>
                <a:cubicBezTo>
                  <a:pt x="3806" y="44"/>
                  <a:pt x="4895" y="1131"/>
                  <a:pt x="4895" y="2469"/>
                </a:cubicBezTo>
                <a:lnTo>
                  <a:pt x="4895" y="2469"/>
                </a:lnTo>
                <a:cubicBezTo>
                  <a:pt x="4895" y="2917"/>
                  <a:pt x="4772" y="3353"/>
                  <a:pt x="4539" y="3734"/>
                </a:cubicBezTo>
                <a:close/>
                <a:moveTo>
                  <a:pt x="4215" y="723"/>
                </a:moveTo>
                <a:lnTo>
                  <a:pt x="4215" y="723"/>
                </a:lnTo>
                <a:cubicBezTo>
                  <a:pt x="3749" y="257"/>
                  <a:pt x="3129" y="0"/>
                  <a:pt x="2469" y="0"/>
                </a:cubicBezTo>
                <a:lnTo>
                  <a:pt x="2469" y="0"/>
                </a:lnTo>
                <a:cubicBezTo>
                  <a:pt x="1809" y="0"/>
                  <a:pt x="1189" y="257"/>
                  <a:pt x="723" y="723"/>
                </a:cubicBezTo>
                <a:lnTo>
                  <a:pt x="723" y="723"/>
                </a:lnTo>
                <a:cubicBezTo>
                  <a:pt x="257" y="1189"/>
                  <a:pt x="0" y="1810"/>
                  <a:pt x="0" y="2469"/>
                </a:cubicBezTo>
                <a:lnTo>
                  <a:pt x="0" y="2469"/>
                </a:lnTo>
                <a:cubicBezTo>
                  <a:pt x="0" y="2910"/>
                  <a:pt x="117" y="3343"/>
                  <a:pt x="340" y="3721"/>
                </a:cubicBezTo>
                <a:lnTo>
                  <a:pt x="349" y="3735"/>
                </a:lnTo>
                <a:lnTo>
                  <a:pt x="682" y="3641"/>
                </a:lnTo>
                <a:lnTo>
                  <a:pt x="682" y="3641"/>
                </a:lnTo>
                <a:cubicBezTo>
                  <a:pt x="1067" y="4214"/>
                  <a:pt x="1722" y="4591"/>
                  <a:pt x="2464" y="4591"/>
                </a:cubicBezTo>
                <a:lnTo>
                  <a:pt x="2464" y="4591"/>
                </a:lnTo>
                <a:cubicBezTo>
                  <a:pt x="3234" y="4591"/>
                  <a:pt x="3909" y="4186"/>
                  <a:pt x="4287" y="3578"/>
                </a:cubicBezTo>
                <a:lnTo>
                  <a:pt x="4549" y="3799"/>
                </a:lnTo>
                <a:lnTo>
                  <a:pt x="4563" y="3778"/>
                </a:lnTo>
                <a:lnTo>
                  <a:pt x="4563" y="3778"/>
                </a:lnTo>
                <a:cubicBezTo>
                  <a:pt x="4809" y="3386"/>
                  <a:pt x="4938" y="2934"/>
                  <a:pt x="4938" y="2469"/>
                </a:cubicBezTo>
                <a:lnTo>
                  <a:pt x="4938" y="2469"/>
                </a:lnTo>
                <a:cubicBezTo>
                  <a:pt x="4938" y="1810"/>
                  <a:pt x="4681" y="1189"/>
                  <a:pt x="4215" y="7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31B60F2-C8C4-C232-001B-35DA4A5C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357" y="2884287"/>
            <a:ext cx="1659600" cy="1659600"/>
          </a:xfrm>
          <a:custGeom>
            <a:avLst/>
            <a:gdLst>
              <a:gd name="T0" fmla="*/ 3521 w 4648"/>
              <a:gd name="T1" fmla="*/ 4071 h 4525"/>
              <a:gd name="T2" fmla="*/ 3521 w 4648"/>
              <a:gd name="T3" fmla="*/ 4071 h 4525"/>
              <a:gd name="T4" fmla="*/ 1775 w 4648"/>
              <a:gd name="T5" fmla="*/ 4383 h 4525"/>
              <a:gd name="T6" fmla="*/ 1775 w 4648"/>
              <a:gd name="T7" fmla="*/ 4383 h 4525"/>
              <a:gd name="T8" fmla="*/ 410 w 4648"/>
              <a:gd name="T9" fmla="*/ 3432 h 4525"/>
              <a:gd name="T10" fmla="*/ 410 w 4648"/>
              <a:gd name="T11" fmla="*/ 3432 h 4525"/>
              <a:gd name="T12" fmla="*/ 41 w 4648"/>
              <a:gd name="T13" fmla="*/ 2273 h 4525"/>
              <a:gd name="T14" fmla="*/ 297 w 4648"/>
              <a:gd name="T15" fmla="*/ 2305 h 4525"/>
              <a:gd name="T16" fmla="*/ 297 w 4648"/>
              <a:gd name="T17" fmla="*/ 2305 h 4525"/>
              <a:gd name="T18" fmla="*/ 1833 w 4648"/>
              <a:gd name="T19" fmla="*/ 4128 h 4525"/>
              <a:gd name="T20" fmla="*/ 1833 w 4648"/>
              <a:gd name="T21" fmla="*/ 4128 h 4525"/>
              <a:gd name="T22" fmla="*/ 4224 w 4648"/>
              <a:gd name="T23" fmla="*/ 2641 h 4525"/>
              <a:gd name="T24" fmla="*/ 4224 w 4648"/>
              <a:gd name="T25" fmla="*/ 2641 h 4525"/>
              <a:gd name="T26" fmla="*/ 3122 w 4648"/>
              <a:gd name="T27" fmla="*/ 382 h 4525"/>
              <a:gd name="T28" fmla="*/ 3289 w 4648"/>
              <a:gd name="T29" fmla="*/ 188 h 4525"/>
              <a:gd name="T30" fmla="*/ 3289 w 4648"/>
              <a:gd name="T31" fmla="*/ 188 h 4525"/>
              <a:gd name="T32" fmla="*/ 4159 w 4648"/>
              <a:gd name="T33" fmla="*/ 961 h 4525"/>
              <a:gd name="T34" fmla="*/ 4159 w 4648"/>
              <a:gd name="T35" fmla="*/ 961 h 4525"/>
              <a:gd name="T36" fmla="*/ 4484 w 4648"/>
              <a:gd name="T37" fmla="*/ 2648 h 4525"/>
              <a:gd name="T38" fmla="*/ 4484 w 4648"/>
              <a:gd name="T39" fmla="*/ 2648 h 4525"/>
              <a:gd name="T40" fmla="*/ 3521 w 4648"/>
              <a:gd name="T41" fmla="*/ 4071 h 4525"/>
              <a:gd name="T42" fmla="*/ 4524 w 4648"/>
              <a:gd name="T43" fmla="*/ 2656 h 4525"/>
              <a:gd name="T44" fmla="*/ 4524 w 4648"/>
              <a:gd name="T45" fmla="*/ 2656 h 4525"/>
              <a:gd name="T46" fmla="*/ 4193 w 4648"/>
              <a:gd name="T47" fmla="*/ 939 h 4525"/>
              <a:gd name="T48" fmla="*/ 4193 w 4648"/>
              <a:gd name="T49" fmla="*/ 939 h 4525"/>
              <a:gd name="T50" fmla="*/ 3292 w 4648"/>
              <a:gd name="T51" fmla="*/ 145 h 4525"/>
              <a:gd name="T52" fmla="*/ 3278 w 4648"/>
              <a:gd name="T53" fmla="*/ 138 h 4525"/>
              <a:gd name="T54" fmla="*/ 3083 w 4648"/>
              <a:gd name="T55" fmla="*/ 365 h 4525"/>
              <a:gd name="T56" fmla="*/ 3083 w 4648"/>
              <a:gd name="T57" fmla="*/ 365 h 4525"/>
              <a:gd name="T58" fmla="*/ 2738 w 4648"/>
              <a:gd name="T59" fmla="*/ 250 h 4525"/>
              <a:gd name="T60" fmla="*/ 2738 w 4648"/>
              <a:gd name="T61" fmla="*/ 250 h 4525"/>
              <a:gd name="T62" fmla="*/ 347 w 4648"/>
              <a:gd name="T63" fmla="*/ 1736 h 4525"/>
              <a:gd name="T64" fmla="*/ 347 w 4648"/>
              <a:gd name="T65" fmla="*/ 1736 h 4525"/>
              <a:gd name="T66" fmla="*/ 295 w 4648"/>
              <a:gd name="T67" fmla="*/ 2264 h 4525"/>
              <a:gd name="T68" fmla="*/ 0 w 4648"/>
              <a:gd name="T69" fmla="*/ 2227 h 4525"/>
              <a:gd name="T70" fmla="*/ 0 w 4648"/>
              <a:gd name="T71" fmla="*/ 2251 h 4525"/>
              <a:gd name="T72" fmla="*/ 0 w 4648"/>
              <a:gd name="T73" fmla="*/ 2251 h 4525"/>
              <a:gd name="T74" fmla="*/ 377 w 4648"/>
              <a:gd name="T75" fmla="*/ 3454 h 4525"/>
              <a:gd name="T76" fmla="*/ 377 w 4648"/>
              <a:gd name="T77" fmla="*/ 3454 h 4525"/>
              <a:gd name="T78" fmla="*/ 1765 w 4648"/>
              <a:gd name="T79" fmla="*/ 4422 h 4525"/>
              <a:gd name="T80" fmla="*/ 1765 w 4648"/>
              <a:gd name="T81" fmla="*/ 4422 h 4525"/>
              <a:gd name="T82" fmla="*/ 1766 w 4648"/>
              <a:gd name="T83" fmla="*/ 4422 h 4525"/>
              <a:gd name="T84" fmla="*/ 1766 w 4648"/>
              <a:gd name="T85" fmla="*/ 4422 h 4525"/>
              <a:gd name="T86" fmla="*/ 2671 w 4648"/>
              <a:gd name="T87" fmla="*/ 4450 h 4525"/>
              <a:gd name="T88" fmla="*/ 2671 w 4648"/>
              <a:gd name="T89" fmla="*/ 4450 h 4525"/>
              <a:gd name="T90" fmla="*/ 3543 w 4648"/>
              <a:gd name="T91" fmla="*/ 4105 h 4525"/>
              <a:gd name="T92" fmla="*/ 3543 w 4648"/>
              <a:gd name="T93" fmla="*/ 4105 h 4525"/>
              <a:gd name="T94" fmla="*/ 4524 w 4648"/>
              <a:gd name="T95" fmla="*/ 2656 h 4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48" h="4525">
                <a:moveTo>
                  <a:pt x="3521" y="4071"/>
                </a:moveTo>
                <a:lnTo>
                  <a:pt x="3521" y="4071"/>
                </a:lnTo>
                <a:cubicBezTo>
                  <a:pt x="3001" y="4413"/>
                  <a:pt x="2381" y="4524"/>
                  <a:pt x="1775" y="4383"/>
                </a:cubicBezTo>
                <a:lnTo>
                  <a:pt x="1775" y="4383"/>
                </a:lnTo>
                <a:cubicBezTo>
                  <a:pt x="1213" y="4252"/>
                  <a:pt x="729" y="3914"/>
                  <a:pt x="410" y="3432"/>
                </a:cubicBezTo>
                <a:lnTo>
                  <a:pt x="410" y="3432"/>
                </a:lnTo>
                <a:cubicBezTo>
                  <a:pt x="182" y="3086"/>
                  <a:pt x="55" y="2686"/>
                  <a:pt x="41" y="2273"/>
                </a:cubicBezTo>
                <a:lnTo>
                  <a:pt x="297" y="2305"/>
                </a:lnTo>
                <a:lnTo>
                  <a:pt x="297" y="2305"/>
                </a:lnTo>
                <a:cubicBezTo>
                  <a:pt x="347" y="3163"/>
                  <a:pt x="953" y="3922"/>
                  <a:pt x="1833" y="4128"/>
                </a:cubicBezTo>
                <a:lnTo>
                  <a:pt x="1833" y="4128"/>
                </a:lnTo>
                <a:cubicBezTo>
                  <a:pt x="2903" y="4377"/>
                  <a:pt x="3974" y="3712"/>
                  <a:pt x="4224" y="2641"/>
                </a:cubicBezTo>
                <a:lnTo>
                  <a:pt x="4224" y="2641"/>
                </a:lnTo>
                <a:cubicBezTo>
                  <a:pt x="4442" y="1705"/>
                  <a:pt x="3961" y="770"/>
                  <a:pt x="3122" y="382"/>
                </a:cubicBezTo>
                <a:lnTo>
                  <a:pt x="3289" y="188"/>
                </a:lnTo>
                <a:lnTo>
                  <a:pt x="3289" y="188"/>
                </a:lnTo>
                <a:cubicBezTo>
                  <a:pt x="3641" y="364"/>
                  <a:pt x="3942" y="631"/>
                  <a:pt x="4159" y="961"/>
                </a:cubicBezTo>
                <a:lnTo>
                  <a:pt x="4159" y="961"/>
                </a:lnTo>
                <a:cubicBezTo>
                  <a:pt x="4490" y="1462"/>
                  <a:pt x="4605" y="2061"/>
                  <a:pt x="4484" y="2648"/>
                </a:cubicBezTo>
                <a:lnTo>
                  <a:pt x="4484" y="2648"/>
                </a:lnTo>
                <a:cubicBezTo>
                  <a:pt x="4364" y="3236"/>
                  <a:pt x="4021" y="3741"/>
                  <a:pt x="3521" y="4071"/>
                </a:cubicBezTo>
                <a:close/>
                <a:moveTo>
                  <a:pt x="4524" y="2656"/>
                </a:moveTo>
                <a:lnTo>
                  <a:pt x="4524" y="2656"/>
                </a:lnTo>
                <a:cubicBezTo>
                  <a:pt x="4647" y="2059"/>
                  <a:pt x="4530" y="1449"/>
                  <a:pt x="4193" y="939"/>
                </a:cubicBezTo>
                <a:lnTo>
                  <a:pt x="4193" y="939"/>
                </a:lnTo>
                <a:cubicBezTo>
                  <a:pt x="3969" y="598"/>
                  <a:pt x="3657" y="323"/>
                  <a:pt x="3292" y="145"/>
                </a:cubicBezTo>
                <a:lnTo>
                  <a:pt x="3278" y="138"/>
                </a:lnTo>
                <a:lnTo>
                  <a:pt x="3083" y="365"/>
                </a:lnTo>
                <a:lnTo>
                  <a:pt x="3083" y="365"/>
                </a:lnTo>
                <a:cubicBezTo>
                  <a:pt x="2974" y="317"/>
                  <a:pt x="2858" y="278"/>
                  <a:pt x="2738" y="250"/>
                </a:cubicBezTo>
                <a:lnTo>
                  <a:pt x="2738" y="250"/>
                </a:lnTo>
                <a:cubicBezTo>
                  <a:pt x="1667" y="0"/>
                  <a:pt x="597" y="666"/>
                  <a:pt x="347" y="1736"/>
                </a:cubicBezTo>
                <a:lnTo>
                  <a:pt x="347" y="1736"/>
                </a:lnTo>
                <a:cubicBezTo>
                  <a:pt x="305" y="1914"/>
                  <a:pt x="289" y="2091"/>
                  <a:pt x="295" y="2264"/>
                </a:cubicBezTo>
                <a:lnTo>
                  <a:pt x="0" y="2227"/>
                </a:lnTo>
                <a:lnTo>
                  <a:pt x="0" y="2251"/>
                </a:lnTo>
                <a:lnTo>
                  <a:pt x="0" y="2251"/>
                </a:lnTo>
                <a:cubicBezTo>
                  <a:pt x="10" y="2679"/>
                  <a:pt x="140" y="3095"/>
                  <a:pt x="377" y="3454"/>
                </a:cubicBezTo>
                <a:lnTo>
                  <a:pt x="377" y="3454"/>
                </a:lnTo>
                <a:cubicBezTo>
                  <a:pt x="700" y="3945"/>
                  <a:pt x="1193" y="4288"/>
                  <a:pt x="1765" y="4422"/>
                </a:cubicBezTo>
                <a:lnTo>
                  <a:pt x="1765" y="4422"/>
                </a:lnTo>
                <a:cubicBezTo>
                  <a:pt x="1766" y="4422"/>
                  <a:pt x="1766" y="4422"/>
                  <a:pt x="1766" y="4422"/>
                </a:cubicBezTo>
                <a:lnTo>
                  <a:pt x="1766" y="4422"/>
                </a:lnTo>
                <a:cubicBezTo>
                  <a:pt x="2065" y="4492"/>
                  <a:pt x="2369" y="4501"/>
                  <a:pt x="2671" y="4450"/>
                </a:cubicBezTo>
                <a:lnTo>
                  <a:pt x="2671" y="4450"/>
                </a:lnTo>
                <a:cubicBezTo>
                  <a:pt x="2983" y="4397"/>
                  <a:pt x="3276" y="4281"/>
                  <a:pt x="3543" y="4105"/>
                </a:cubicBezTo>
                <a:lnTo>
                  <a:pt x="3543" y="4105"/>
                </a:lnTo>
                <a:cubicBezTo>
                  <a:pt x="4053" y="3769"/>
                  <a:pt x="4401" y="3254"/>
                  <a:pt x="4524" y="26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7B03ED32-1117-957B-2901-A96B65F67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937" y="868500"/>
            <a:ext cx="1659600" cy="1659600"/>
          </a:xfrm>
          <a:custGeom>
            <a:avLst/>
            <a:gdLst>
              <a:gd name="T0" fmla="*/ 3931 w 4619"/>
              <a:gd name="T1" fmla="*/ 3856 h 4613"/>
              <a:gd name="T2" fmla="*/ 3931 w 4619"/>
              <a:gd name="T3" fmla="*/ 3856 h 4613"/>
              <a:gd name="T4" fmla="*/ 2267 w 4619"/>
              <a:gd name="T5" fmla="*/ 4570 h 4613"/>
              <a:gd name="T6" fmla="*/ 2267 w 4619"/>
              <a:gd name="T7" fmla="*/ 4570 h 4613"/>
              <a:gd name="T8" fmla="*/ 689 w 4619"/>
              <a:gd name="T9" fmla="*/ 3942 h 4613"/>
              <a:gd name="T10" fmla="*/ 689 w 4619"/>
              <a:gd name="T11" fmla="*/ 3942 h 4613"/>
              <a:gd name="T12" fmla="*/ 53 w 4619"/>
              <a:gd name="T13" fmla="*/ 2876 h 4613"/>
              <a:gd name="T14" fmla="*/ 342 w 4619"/>
              <a:gd name="T15" fmla="*/ 2845 h 4613"/>
              <a:gd name="T16" fmla="*/ 342 w 4619"/>
              <a:gd name="T17" fmla="*/ 2845 h 4613"/>
              <a:gd name="T18" fmla="*/ 2304 w 4619"/>
              <a:gd name="T19" fmla="*/ 4341 h 4613"/>
              <a:gd name="T20" fmla="*/ 2304 w 4619"/>
              <a:gd name="T21" fmla="*/ 4341 h 4613"/>
              <a:gd name="T22" fmla="*/ 4338 w 4619"/>
              <a:gd name="T23" fmla="*/ 2307 h 4613"/>
              <a:gd name="T24" fmla="*/ 4338 w 4619"/>
              <a:gd name="T25" fmla="*/ 2307 h 4613"/>
              <a:gd name="T26" fmla="*/ 2664 w 4619"/>
              <a:gd name="T27" fmla="*/ 306 h 4613"/>
              <a:gd name="T28" fmla="*/ 2799 w 4619"/>
              <a:gd name="T29" fmla="*/ 47 h 4613"/>
              <a:gd name="T30" fmla="*/ 2799 w 4619"/>
              <a:gd name="T31" fmla="*/ 47 h 4613"/>
              <a:gd name="T32" fmla="*/ 3845 w 4619"/>
              <a:gd name="T33" fmla="*/ 614 h 4613"/>
              <a:gd name="T34" fmla="*/ 3845 w 4619"/>
              <a:gd name="T35" fmla="*/ 614 h 4613"/>
              <a:gd name="T36" fmla="*/ 4559 w 4619"/>
              <a:gd name="T37" fmla="*/ 2217 h 4613"/>
              <a:gd name="T38" fmla="*/ 4559 w 4619"/>
              <a:gd name="T39" fmla="*/ 2217 h 4613"/>
              <a:gd name="T40" fmla="*/ 3931 w 4619"/>
              <a:gd name="T41" fmla="*/ 3856 h 4613"/>
              <a:gd name="T42" fmla="*/ 4601 w 4619"/>
              <a:gd name="T43" fmla="*/ 2216 h 4613"/>
              <a:gd name="T44" fmla="*/ 4601 w 4619"/>
              <a:gd name="T45" fmla="*/ 2216 h 4613"/>
              <a:gd name="T46" fmla="*/ 3873 w 4619"/>
              <a:gd name="T47" fmla="*/ 583 h 4613"/>
              <a:gd name="T48" fmla="*/ 3873 w 4619"/>
              <a:gd name="T49" fmla="*/ 583 h 4613"/>
              <a:gd name="T50" fmla="*/ 2793 w 4619"/>
              <a:gd name="T51" fmla="*/ 3 h 4613"/>
              <a:gd name="T52" fmla="*/ 2777 w 4619"/>
              <a:gd name="T53" fmla="*/ 0 h 4613"/>
              <a:gd name="T54" fmla="*/ 2621 w 4619"/>
              <a:gd name="T55" fmla="*/ 299 h 4613"/>
              <a:gd name="T56" fmla="*/ 2621 w 4619"/>
              <a:gd name="T57" fmla="*/ 299 h 4613"/>
              <a:gd name="T58" fmla="*/ 2304 w 4619"/>
              <a:gd name="T59" fmla="*/ 274 h 4613"/>
              <a:gd name="T60" fmla="*/ 2304 w 4619"/>
              <a:gd name="T61" fmla="*/ 274 h 4613"/>
              <a:gd name="T62" fmla="*/ 270 w 4619"/>
              <a:gd name="T63" fmla="*/ 2307 h 4613"/>
              <a:gd name="T64" fmla="*/ 270 w 4619"/>
              <a:gd name="T65" fmla="*/ 2307 h 4613"/>
              <a:gd name="T66" fmla="*/ 331 w 4619"/>
              <a:gd name="T67" fmla="*/ 2804 h 4613"/>
              <a:gd name="T68" fmla="*/ 0 w 4619"/>
              <a:gd name="T69" fmla="*/ 2840 h 4613"/>
              <a:gd name="T70" fmla="*/ 6 w 4619"/>
              <a:gd name="T71" fmla="*/ 2863 h 4613"/>
              <a:gd name="T72" fmla="*/ 6 w 4619"/>
              <a:gd name="T73" fmla="*/ 2863 h 4613"/>
              <a:gd name="T74" fmla="*/ 661 w 4619"/>
              <a:gd name="T75" fmla="*/ 3972 h 4613"/>
              <a:gd name="T76" fmla="*/ 661 w 4619"/>
              <a:gd name="T77" fmla="*/ 3972 h 4613"/>
              <a:gd name="T78" fmla="*/ 2267 w 4619"/>
              <a:gd name="T79" fmla="*/ 4612 h 4613"/>
              <a:gd name="T80" fmla="*/ 2267 w 4619"/>
              <a:gd name="T81" fmla="*/ 4612 h 4613"/>
              <a:gd name="T82" fmla="*/ 2267 w 4619"/>
              <a:gd name="T83" fmla="*/ 4612 h 4613"/>
              <a:gd name="T84" fmla="*/ 3174 w 4619"/>
              <a:gd name="T85" fmla="*/ 4430 h 4613"/>
              <a:gd name="T86" fmla="*/ 3174 w 4619"/>
              <a:gd name="T87" fmla="*/ 4430 h 4613"/>
              <a:gd name="T88" fmla="*/ 3961 w 4619"/>
              <a:gd name="T89" fmla="*/ 3885 h 4613"/>
              <a:gd name="T90" fmla="*/ 3961 w 4619"/>
              <a:gd name="T91" fmla="*/ 3885 h 4613"/>
              <a:gd name="T92" fmla="*/ 4601 w 4619"/>
              <a:gd name="T93" fmla="*/ 2216 h 4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19" h="4613">
                <a:moveTo>
                  <a:pt x="3931" y="3856"/>
                </a:moveTo>
                <a:lnTo>
                  <a:pt x="3931" y="3856"/>
                </a:lnTo>
                <a:cubicBezTo>
                  <a:pt x="3494" y="4317"/>
                  <a:pt x="2903" y="4570"/>
                  <a:pt x="2267" y="4570"/>
                </a:cubicBezTo>
                <a:lnTo>
                  <a:pt x="2267" y="4570"/>
                </a:lnTo>
                <a:cubicBezTo>
                  <a:pt x="1677" y="4570"/>
                  <a:pt x="1117" y="4348"/>
                  <a:pt x="689" y="3942"/>
                </a:cubicBezTo>
                <a:lnTo>
                  <a:pt x="689" y="3942"/>
                </a:lnTo>
                <a:cubicBezTo>
                  <a:pt x="382" y="3651"/>
                  <a:pt x="162" y="3282"/>
                  <a:pt x="53" y="2876"/>
                </a:cubicBezTo>
                <a:lnTo>
                  <a:pt x="342" y="2845"/>
                </a:lnTo>
                <a:lnTo>
                  <a:pt x="342" y="2845"/>
                </a:lnTo>
                <a:cubicBezTo>
                  <a:pt x="578" y="3707"/>
                  <a:pt x="1366" y="4341"/>
                  <a:pt x="2304" y="4341"/>
                </a:cubicBezTo>
                <a:lnTo>
                  <a:pt x="2304" y="4341"/>
                </a:lnTo>
                <a:cubicBezTo>
                  <a:pt x="3427" y="4341"/>
                  <a:pt x="4338" y="3431"/>
                  <a:pt x="4338" y="2307"/>
                </a:cubicBezTo>
                <a:lnTo>
                  <a:pt x="4338" y="2307"/>
                </a:lnTo>
                <a:cubicBezTo>
                  <a:pt x="4338" y="1308"/>
                  <a:pt x="3615" y="476"/>
                  <a:pt x="2664" y="306"/>
                </a:cubicBezTo>
                <a:lnTo>
                  <a:pt x="2799" y="47"/>
                </a:lnTo>
                <a:lnTo>
                  <a:pt x="2799" y="47"/>
                </a:lnTo>
                <a:cubicBezTo>
                  <a:pt x="3190" y="140"/>
                  <a:pt x="3552" y="336"/>
                  <a:pt x="3845" y="614"/>
                </a:cubicBezTo>
                <a:lnTo>
                  <a:pt x="3845" y="614"/>
                </a:lnTo>
                <a:cubicBezTo>
                  <a:pt x="4290" y="1036"/>
                  <a:pt x="4544" y="1605"/>
                  <a:pt x="4559" y="2217"/>
                </a:cubicBezTo>
                <a:lnTo>
                  <a:pt x="4559" y="2217"/>
                </a:lnTo>
                <a:cubicBezTo>
                  <a:pt x="4576" y="2829"/>
                  <a:pt x="4353" y="3411"/>
                  <a:pt x="3931" y="3856"/>
                </a:cubicBezTo>
                <a:close/>
                <a:moveTo>
                  <a:pt x="4601" y="2216"/>
                </a:moveTo>
                <a:lnTo>
                  <a:pt x="4601" y="2216"/>
                </a:lnTo>
                <a:cubicBezTo>
                  <a:pt x="4585" y="1593"/>
                  <a:pt x="4326" y="1013"/>
                  <a:pt x="3873" y="583"/>
                </a:cubicBezTo>
                <a:lnTo>
                  <a:pt x="3873" y="583"/>
                </a:lnTo>
                <a:cubicBezTo>
                  <a:pt x="3571" y="297"/>
                  <a:pt x="3198" y="96"/>
                  <a:pt x="2793" y="3"/>
                </a:cubicBezTo>
                <a:lnTo>
                  <a:pt x="2777" y="0"/>
                </a:lnTo>
                <a:lnTo>
                  <a:pt x="2621" y="299"/>
                </a:lnTo>
                <a:lnTo>
                  <a:pt x="2621" y="299"/>
                </a:lnTo>
                <a:cubicBezTo>
                  <a:pt x="2518" y="283"/>
                  <a:pt x="2412" y="274"/>
                  <a:pt x="2304" y="274"/>
                </a:cubicBezTo>
                <a:lnTo>
                  <a:pt x="2304" y="274"/>
                </a:lnTo>
                <a:cubicBezTo>
                  <a:pt x="1181" y="274"/>
                  <a:pt x="270" y="1185"/>
                  <a:pt x="270" y="2307"/>
                </a:cubicBezTo>
                <a:lnTo>
                  <a:pt x="270" y="2307"/>
                </a:lnTo>
                <a:cubicBezTo>
                  <a:pt x="270" y="2479"/>
                  <a:pt x="291" y="2645"/>
                  <a:pt x="331" y="2804"/>
                </a:cubicBezTo>
                <a:lnTo>
                  <a:pt x="0" y="2840"/>
                </a:lnTo>
                <a:lnTo>
                  <a:pt x="6" y="2863"/>
                </a:lnTo>
                <a:lnTo>
                  <a:pt x="6" y="2863"/>
                </a:lnTo>
                <a:cubicBezTo>
                  <a:pt x="116" y="3287"/>
                  <a:pt x="342" y="3670"/>
                  <a:pt x="661" y="3972"/>
                </a:cubicBezTo>
                <a:lnTo>
                  <a:pt x="661" y="3972"/>
                </a:lnTo>
                <a:cubicBezTo>
                  <a:pt x="1096" y="4385"/>
                  <a:pt x="1667" y="4612"/>
                  <a:pt x="2267" y="4612"/>
                </a:cubicBezTo>
                <a:lnTo>
                  <a:pt x="2267" y="4612"/>
                </a:lnTo>
                <a:lnTo>
                  <a:pt x="2267" y="4612"/>
                </a:lnTo>
                <a:cubicBezTo>
                  <a:pt x="2581" y="4612"/>
                  <a:pt x="2886" y="4551"/>
                  <a:pt x="3174" y="4430"/>
                </a:cubicBezTo>
                <a:lnTo>
                  <a:pt x="3174" y="4430"/>
                </a:lnTo>
                <a:cubicBezTo>
                  <a:pt x="3472" y="4305"/>
                  <a:pt x="3737" y="4121"/>
                  <a:pt x="3961" y="3885"/>
                </a:cubicBezTo>
                <a:lnTo>
                  <a:pt x="3961" y="3885"/>
                </a:lnTo>
                <a:cubicBezTo>
                  <a:pt x="4391" y="3432"/>
                  <a:pt x="4618" y="2840"/>
                  <a:pt x="4601" y="2216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5537AA-96F5-0977-1AC7-7884ACCC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730" y="823694"/>
            <a:ext cx="1659600" cy="1659600"/>
          </a:xfrm>
          <a:custGeom>
            <a:avLst/>
            <a:gdLst>
              <a:gd name="T0" fmla="*/ 3663 w 4507"/>
              <a:gd name="T1" fmla="*/ 3729 h 4351"/>
              <a:gd name="T2" fmla="*/ 3663 w 4507"/>
              <a:gd name="T3" fmla="*/ 3729 h 4351"/>
              <a:gd name="T4" fmla="*/ 2641 w 4507"/>
              <a:gd name="T5" fmla="*/ 4301 h 4351"/>
              <a:gd name="T6" fmla="*/ 2621 w 4507"/>
              <a:gd name="T7" fmla="*/ 4044 h 4351"/>
              <a:gd name="T8" fmla="*/ 2621 w 4507"/>
              <a:gd name="T9" fmla="*/ 4044 h 4351"/>
              <a:gd name="T10" fmla="*/ 4083 w 4507"/>
              <a:gd name="T11" fmla="*/ 2174 h 4351"/>
              <a:gd name="T12" fmla="*/ 4083 w 4507"/>
              <a:gd name="T13" fmla="*/ 2174 h 4351"/>
              <a:gd name="T14" fmla="*/ 2157 w 4507"/>
              <a:gd name="T15" fmla="*/ 248 h 4351"/>
              <a:gd name="T16" fmla="*/ 2157 w 4507"/>
              <a:gd name="T17" fmla="*/ 248 h 4351"/>
              <a:gd name="T18" fmla="*/ 273 w 4507"/>
              <a:gd name="T19" fmla="*/ 1769 h 4351"/>
              <a:gd name="T20" fmla="*/ 46 w 4507"/>
              <a:gd name="T21" fmla="*/ 1642 h 4351"/>
              <a:gd name="T22" fmla="*/ 46 w 4507"/>
              <a:gd name="T23" fmla="*/ 1642 h 4351"/>
              <a:gd name="T24" fmla="*/ 607 w 4507"/>
              <a:gd name="T25" fmla="*/ 671 h 4351"/>
              <a:gd name="T26" fmla="*/ 607 w 4507"/>
              <a:gd name="T27" fmla="*/ 671 h 4351"/>
              <a:gd name="T28" fmla="*/ 2134 w 4507"/>
              <a:gd name="T29" fmla="*/ 39 h 4351"/>
              <a:gd name="T30" fmla="*/ 2134 w 4507"/>
              <a:gd name="T31" fmla="*/ 39 h 4351"/>
              <a:gd name="T32" fmla="*/ 3664 w 4507"/>
              <a:gd name="T33" fmla="*/ 672 h 4351"/>
              <a:gd name="T34" fmla="*/ 3664 w 4507"/>
              <a:gd name="T35" fmla="*/ 672 h 4351"/>
              <a:gd name="T36" fmla="*/ 3663 w 4507"/>
              <a:gd name="T37" fmla="*/ 3729 h 4351"/>
              <a:gd name="T38" fmla="*/ 3691 w 4507"/>
              <a:gd name="T39" fmla="*/ 645 h 4351"/>
              <a:gd name="T40" fmla="*/ 3691 w 4507"/>
              <a:gd name="T41" fmla="*/ 645 h 4351"/>
              <a:gd name="T42" fmla="*/ 2134 w 4507"/>
              <a:gd name="T43" fmla="*/ 0 h 4351"/>
              <a:gd name="T44" fmla="*/ 2134 w 4507"/>
              <a:gd name="T45" fmla="*/ 0 h 4351"/>
              <a:gd name="T46" fmla="*/ 579 w 4507"/>
              <a:gd name="T47" fmla="*/ 643 h 4351"/>
              <a:gd name="T48" fmla="*/ 579 w 4507"/>
              <a:gd name="T49" fmla="*/ 643 h 4351"/>
              <a:gd name="T50" fmla="*/ 5 w 4507"/>
              <a:gd name="T51" fmla="*/ 1647 h 4351"/>
              <a:gd name="T52" fmla="*/ 0 w 4507"/>
              <a:gd name="T53" fmla="*/ 1662 h 4351"/>
              <a:gd name="T54" fmla="*/ 265 w 4507"/>
              <a:gd name="T55" fmla="*/ 1809 h 4351"/>
              <a:gd name="T56" fmla="*/ 265 w 4507"/>
              <a:gd name="T57" fmla="*/ 1809 h 4351"/>
              <a:gd name="T58" fmla="*/ 230 w 4507"/>
              <a:gd name="T59" fmla="*/ 2174 h 4351"/>
              <a:gd name="T60" fmla="*/ 230 w 4507"/>
              <a:gd name="T61" fmla="*/ 2174 h 4351"/>
              <a:gd name="T62" fmla="*/ 2157 w 4507"/>
              <a:gd name="T63" fmla="*/ 4101 h 4351"/>
              <a:gd name="T64" fmla="*/ 2157 w 4507"/>
              <a:gd name="T65" fmla="*/ 4101 h 4351"/>
              <a:gd name="T66" fmla="*/ 2582 w 4507"/>
              <a:gd name="T67" fmla="*/ 4054 h 4351"/>
              <a:gd name="T68" fmla="*/ 2606 w 4507"/>
              <a:gd name="T69" fmla="*/ 4350 h 4351"/>
              <a:gd name="T70" fmla="*/ 2628 w 4507"/>
              <a:gd name="T71" fmla="*/ 4345 h 4351"/>
              <a:gd name="T72" fmla="*/ 2628 w 4507"/>
              <a:gd name="T73" fmla="*/ 4345 h 4351"/>
              <a:gd name="T74" fmla="*/ 3690 w 4507"/>
              <a:gd name="T75" fmla="*/ 3757 h 4351"/>
              <a:gd name="T76" fmla="*/ 3690 w 4507"/>
              <a:gd name="T77" fmla="*/ 3757 h 4351"/>
              <a:gd name="T78" fmla="*/ 4335 w 4507"/>
              <a:gd name="T79" fmla="*/ 2201 h 4351"/>
              <a:gd name="T80" fmla="*/ 4335 w 4507"/>
              <a:gd name="T81" fmla="*/ 2201 h 4351"/>
              <a:gd name="T82" fmla="*/ 3691 w 4507"/>
              <a:gd name="T83" fmla="*/ 645 h 4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07" h="4351">
                <a:moveTo>
                  <a:pt x="3663" y="3729"/>
                </a:moveTo>
                <a:lnTo>
                  <a:pt x="3663" y="3729"/>
                </a:lnTo>
                <a:cubicBezTo>
                  <a:pt x="3380" y="4011"/>
                  <a:pt x="3027" y="4209"/>
                  <a:pt x="2641" y="4301"/>
                </a:cubicBezTo>
                <a:lnTo>
                  <a:pt x="2621" y="4044"/>
                </a:lnTo>
                <a:lnTo>
                  <a:pt x="2621" y="4044"/>
                </a:lnTo>
                <a:cubicBezTo>
                  <a:pt x="3460" y="3837"/>
                  <a:pt x="4083" y="3078"/>
                  <a:pt x="4083" y="2174"/>
                </a:cubicBezTo>
                <a:lnTo>
                  <a:pt x="4083" y="2174"/>
                </a:lnTo>
                <a:cubicBezTo>
                  <a:pt x="4083" y="1110"/>
                  <a:pt x="3221" y="248"/>
                  <a:pt x="2157" y="248"/>
                </a:cubicBezTo>
                <a:lnTo>
                  <a:pt x="2157" y="248"/>
                </a:lnTo>
                <a:cubicBezTo>
                  <a:pt x="1232" y="248"/>
                  <a:pt x="459" y="900"/>
                  <a:pt x="273" y="1769"/>
                </a:cubicBezTo>
                <a:lnTo>
                  <a:pt x="46" y="1642"/>
                </a:lnTo>
                <a:lnTo>
                  <a:pt x="46" y="1642"/>
                </a:lnTo>
                <a:cubicBezTo>
                  <a:pt x="144" y="1276"/>
                  <a:pt x="338" y="941"/>
                  <a:pt x="607" y="671"/>
                </a:cubicBezTo>
                <a:lnTo>
                  <a:pt x="607" y="671"/>
                </a:lnTo>
                <a:cubicBezTo>
                  <a:pt x="1015" y="263"/>
                  <a:pt x="1558" y="39"/>
                  <a:pt x="2134" y="39"/>
                </a:cubicBezTo>
                <a:lnTo>
                  <a:pt x="2134" y="39"/>
                </a:lnTo>
                <a:cubicBezTo>
                  <a:pt x="2712" y="39"/>
                  <a:pt x="3255" y="264"/>
                  <a:pt x="3664" y="672"/>
                </a:cubicBezTo>
                <a:lnTo>
                  <a:pt x="3664" y="672"/>
                </a:lnTo>
                <a:cubicBezTo>
                  <a:pt x="4506" y="1516"/>
                  <a:pt x="4505" y="2887"/>
                  <a:pt x="3663" y="3729"/>
                </a:cubicBezTo>
                <a:close/>
                <a:moveTo>
                  <a:pt x="3691" y="645"/>
                </a:moveTo>
                <a:lnTo>
                  <a:pt x="3691" y="645"/>
                </a:lnTo>
                <a:cubicBezTo>
                  <a:pt x="3276" y="229"/>
                  <a:pt x="2723" y="0"/>
                  <a:pt x="2134" y="0"/>
                </a:cubicBezTo>
                <a:lnTo>
                  <a:pt x="2134" y="0"/>
                </a:lnTo>
                <a:cubicBezTo>
                  <a:pt x="1547" y="0"/>
                  <a:pt x="995" y="228"/>
                  <a:pt x="579" y="643"/>
                </a:cubicBezTo>
                <a:lnTo>
                  <a:pt x="579" y="643"/>
                </a:lnTo>
                <a:cubicBezTo>
                  <a:pt x="301" y="921"/>
                  <a:pt x="103" y="1269"/>
                  <a:pt x="5" y="1647"/>
                </a:cubicBezTo>
                <a:lnTo>
                  <a:pt x="0" y="1662"/>
                </a:lnTo>
                <a:lnTo>
                  <a:pt x="265" y="1809"/>
                </a:lnTo>
                <a:lnTo>
                  <a:pt x="265" y="1809"/>
                </a:lnTo>
                <a:cubicBezTo>
                  <a:pt x="243" y="1927"/>
                  <a:pt x="230" y="2050"/>
                  <a:pt x="230" y="2174"/>
                </a:cubicBezTo>
                <a:lnTo>
                  <a:pt x="230" y="2174"/>
                </a:lnTo>
                <a:cubicBezTo>
                  <a:pt x="230" y="3239"/>
                  <a:pt x="1093" y="4101"/>
                  <a:pt x="2157" y="4101"/>
                </a:cubicBezTo>
                <a:lnTo>
                  <a:pt x="2157" y="4101"/>
                </a:lnTo>
                <a:cubicBezTo>
                  <a:pt x="2303" y="4101"/>
                  <a:pt x="2445" y="4084"/>
                  <a:pt x="2582" y="4054"/>
                </a:cubicBezTo>
                <a:lnTo>
                  <a:pt x="2606" y="4350"/>
                </a:lnTo>
                <a:lnTo>
                  <a:pt x="2628" y="4345"/>
                </a:lnTo>
                <a:lnTo>
                  <a:pt x="2628" y="4345"/>
                </a:lnTo>
                <a:cubicBezTo>
                  <a:pt x="3030" y="4253"/>
                  <a:pt x="3397" y="4049"/>
                  <a:pt x="3690" y="3757"/>
                </a:cubicBezTo>
                <a:lnTo>
                  <a:pt x="3690" y="3757"/>
                </a:lnTo>
                <a:cubicBezTo>
                  <a:pt x="4106" y="3341"/>
                  <a:pt x="4335" y="2789"/>
                  <a:pt x="4335" y="2201"/>
                </a:cubicBezTo>
                <a:lnTo>
                  <a:pt x="4335" y="2201"/>
                </a:lnTo>
                <a:cubicBezTo>
                  <a:pt x="4335" y="1613"/>
                  <a:pt x="4107" y="1061"/>
                  <a:pt x="3691" y="645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94D407A-DAF9-5E00-6119-E9EC895C49AB}"/>
              </a:ext>
            </a:extLst>
          </p:cNvPr>
          <p:cNvSpPr>
            <a:spLocks noChangeArrowheads="1"/>
          </p:cNvSpPr>
          <p:nvPr/>
        </p:nvSpPr>
        <p:spPr bwMode="auto">
          <a:xfrm rot="1776791">
            <a:off x="3665864" y="3466964"/>
            <a:ext cx="1659600" cy="1659600"/>
          </a:xfrm>
          <a:custGeom>
            <a:avLst/>
            <a:gdLst>
              <a:gd name="T0" fmla="*/ 2217 w 4091"/>
              <a:gd name="T1" fmla="*/ 4065 h 4148"/>
              <a:gd name="T2" fmla="*/ 2217 w 4091"/>
              <a:gd name="T3" fmla="*/ 4065 h 4148"/>
              <a:gd name="T4" fmla="*/ 1149 w 4091"/>
              <a:gd name="T5" fmla="*/ 3900 h 4148"/>
              <a:gd name="T6" fmla="*/ 1280 w 4091"/>
              <a:gd name="T7" fmla="*/ 3702 h 4148"/>
              <a:gd name="T8" fmla="*/ 1280 w 4091"/>
              <a:gd name="T9" fmla="*/ 3702 h 4148"/>
              <a:gd name="T10" fmla="*/ 3408 w 4091"/>
              <a:gd name="T11" fmla="*/ 3173 h 4148"/>
              <a:gd name="T12" fmla="*/ 3408 w 4091"/>
              <a:gd name="T13" fmla="*/ 3173 h 4148"/>
              <a:gd name="T14" fmla="*/ 3102 w 4091"/>
              <a:gd name="T15" fmla="*/ 676 h 4148"/>
              <a:gd name="T16" fmla="*/ 3102 w 4091"/>
              <a:gd name="T17" fmla="*/ 676 h 4148"/>
              <a:gd name="T18" fmla="*/ 867 w 4091"/>
              <a:gd name="T19" fmla="*/ 710 h 4148"/>
              <a:gd name="T20" fmla="*/ 774 w 4091"/>
              <a:gd name="T21" fmla="*/ 490 h 4148"/>
              <a:gd name="T22" fmla="*/ 774 w 4091"/>
              <a:gd name="T23" fmla="*/ 490 h 4148"/>
              <a:gd name="T24" fmla="*/ 1734 w 4091"/>
              <a:gd name="T25" fmla="*/ 102 h 4148"/>
              <a:gd name="T26" fmla="*/ 1734 w 4091"/>
              <a:gd name="T27" fmla="*/ 102 h 4148"/>
              <a:gd name="T28" fmla="*/ 3204 w 4091"/>
              <a:gd name="T29" fmla="*/ 510 h 4148"/>
              <a:gd name="T30" fmla="*/ 3204 w 4091"/>
              <a:gd name="T31" fmla="*/ 510 h 4148"/>
              <a:gd name="T32" fmla="*/ 3956 w 4091"/>
              <a:gd name="T33" fmla="*/ 1841 h 4148"/>
              <a:gd name="T34" fmla="*/ 3956 w 4091"/>
              <a:gd name="T35" fmla="*/ 1841 h 4148"/>
              <a:gd name="T36" fmla="*/ 2217 w 4091"/>
              <a:gd name="T37" fmla="*/ 4065 h 4148"/>
              <a:gd name="T38" fmla="*/ 3992 w 4091"/>
              <a:gd name="T39" fmla="*/ 1837 h 4148"/>
              <a:gd name="T40" fmla="*/ 3992 w 4091"/>
              <a:gd name="T41" fmla="*/ 1837 h 4148"/>
              <a:gd name="T42" fmla="*/ 3227 w 4091"/>
              <a:gd name="T43" fmla="*/ 482 h 4148"/>
              <a:gd name="T44" fmla="*/ 3227 w 4091"/>
              <a:gd name="T45" fmla="*/ 482 h 4148"/>
              <a:gd name="T46" fmla="*/ 1730 w 4091"/>
              <a:gd name="T47" fmla="*/ 67 h 4148"/>
              <a:gd name="T48" fmla="*/ 1730 w 4091"/>
              <a:gd name="T49" fmla="*/ 67 h 4148"/>
              <a:gd name="T50" fmla="*/ 741 w 4091"/>
              <a:gd name="T51" fmla="*/ 469 h 4148"/>
              <a:gd name="T52" fmla="*/ 730 w 4091"/>
              <a:gd name="T53" fmla="*/ 478 h 4148"/>
              <a:gd name="T54" fmla="*/ 838 w 4091"/>
              <a:gd name="T55" fmla="*/ 735 h 4148"/>
              <a:gd name="T56" fmla="*/ 838 w 4091"/>
              <a:gd name="T57" fmla="*/ 735 h 4148"/>
              <a:gd name="T58" fmla="*/ 605 w 4091"/>
              <a:gd name="T59" fmla="*/ 981 h 4148"/>
              <a:gd name="T60" fmla="*/ 605 w 4091"/>
              <a:gd name="T61" fmla="*/ 981 h 4148"/>
              <a:gd name="T62" fmla="*/ 911 w 4091"/>
              <a:gd name="T63" fmla="*/ 3479 h 4148"/>
              <a:gd name="T64" fmla="*/ 911 w 4091"/>
              <a:gd name="T65" fmla="*/ 3479 h 4148"/>
              <a:gd name="T66" fmla="*/ 1247 w 4091"/>
              <a:gd name="T67" fmla="*/ 3686 h 4148"/>
              <a:gd name="T68" fmla="*/ 1096 w 4091"/>
              <a:gd name="T69" fmla="*/ 3916 h 4148"/>
              <a:gd name="T70" fmla="*/ 1115 w 4091"/>
              <a:gd name="T71" fmla="*/ 3924 h 4148"/>
              <a:gd name="T72" fmla="*/ 1115 w 4091"/>
              <a:gd name="T73" fmla="*/ 3924 h 4148"/>
              <a:gd name="T74" fmla="*/ 2221 w 4091"/>
              <a:gd name="T75" fmla="*/ 4100 h 4148"/>
              <a:gd name="T76" fmla="*/ 2221 w 4091"/>
              <a:gd name="T77" fmla="*/ 4100 h 4148"/>
              <a:gd name="T78" fmla="*/ 3575 w 4091"/>
              <a:gd name="T79" fmla="*/ 3335 h 4148"/>
              <a:gd name="T80" fmla="*/ 3575 w 4091"/>
              <a:gd name="T81" fmla="*/ 3335 h 4148"/>
              <a:gd name="T82" fmla="*/ 3992 w 4091"/>
              <a:gd name="T83" fmla="*/ 1837 h 4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91" h="4148">
                <a:moveTo>
                  <a:pt x="2217" y="4065"/>
                </a:moveTo>
                <a:lnTo>
                  <a:pt x="2217" y="4065"/>
                </a:lnTo>
                <a:cubicBezTo>
                  <a:pt x="1851" y="4110"/>
                  <a:pt x="1483" y="4053"/>
                  <a:pt x="1149" y="3900"/>
                </a:cubicBezTo>
                <a:lnTo>
                  <a:pt x="1280" y="3702"/>
                </a:lnTo>
                <a:lnTo>
                  <a:pt x="1280" y="3702"/>
                </a:lnTo>
                <a:cubicBezTo>
                  <a:pt x="2008" y="4028"/>
                  <a:pt x="2893" y="3831"/>
                  <a:pt x="3408" y="3173"/>
                </a:cubicBezTo>
                <a:lnTo>
                  <a:pt x="3408" y="3173"/>
                </a:lnTo>
                <a:cubicBezTo>
                  <a:pt x="4012" y="2399"/>
                  <a:pt x="3875" y="1280"/>
                  <a:pt x="3102" y="676"/>
                </a:cubicBezTo>
                <a:lnTo>
                  <a:pt x="3102" y="676"/>
                </a:lnTo>
                <a:cubicBezTo>
                  <a:pt x="2428" y="150"/>
                  <a:pt x="1497" y="185"/>
                  <a:pt x="867" y="710"/>
                </a:cubicBezTo>
                <a:lnTo>
                  <a:pt x="774" y="490"/>
                </a:lnTo>
                <a:lnTo>
                  <a:pt x="774" y="490"/>
                </a:lnTo>
                <a:cubicBezTo>
                  <a:pt x="1053" y="279"/>
                  <a:pt x="1385" y="145"/>
                  <a:pt x="1734" y="102"/>
                </a:cubicBezTo>
                <a:lnTo>
                  <a:pt x="1734" y="102"/>
                </a:lnTo>
                <a:cubicBezTo>
                  <a:pt x="2262" y="37"/>
                  <a:pt x="2784" y="183"/>
                  <a:pt x="3204" y="510"/>
                </a:cubicBezTo>
                <a:lnTo>
                  <a:pt x="3204" y="510"/>
                </a:lnTo>
                <a:cubicBezTo>
                  <a:pt x="3625" y="839"/>
                  <a:pt x="3891" y="1312"/>
                  <a:pt x="3956" y="1841"/>
                </a:cubicBezTo>
                <a:lnTo>
                  <a:pt x="3956" y="1841"/>
                </a:lnTo>
                <a:cubicBezTo>
                  <a:pt x="4090" y="2934"/>
                  <a:pt x="3309" y="3932"/>
                  <a:pt x="2217" y="4065"/>
                </a:cubicBezTo>
                <a:close/>
                <a:moveTo>
                  <a:pt x="3992" y="1837"/>
                </a:moveTo>
                <a:lnTo>
                  <a:pt x="3992" y="1837"/>
                </a:lnTo>
                <a:cubicBezTo>
                  <a:pt x="3926" y="1298"/>
                  <a:pt x="3654" y="817"/>
                  <a:pt x="3227" y="482"/>
                </a:cubicBezTo>
                <a:lnTo>
                  <a:pt x="3227" y="482"/>
                </a:lnTo>
                <a:cubicBezTo>
                  <a:pt x="2799" y="148"/>
                  <a:pt x="2267" y="0"/>
                  <a:pt x="1730" y="67"/>
                </a:cubicBezTo>
                <a:lnTo>
                  <a:pt x="1730" y="67"/>
                </a:lnTo>
                <a:cubicBezTo>
                  <a:pt x="1369" y="110"/>
                  <a:pt x="1027" y="249"/>
                  <a:pt x="741" y="469"/>
                </a:cubicBezTo>
                <a:lnTo>
                  <a:pt x="730" y="478"/>
                </a:lnTo>
                <a:lnTo>
                  <a:pt x="838" y="735"/>
                </a:lnTo>
                <a:lnTo>
                  <a:pt x="838" y="735"/>
                </a:lnTo>
                <a:cubicBezTo>
                  <a:pt x="754" y="808"/>
                  <a:pt x="676" y="890"/>
                  <a:pt x="605" y="981"/>
                </a:cubicBezTo>
                <a:lnTo>
                  <a:pt x="605" y="981"/>
                </a:lnTo>
                <a:cubicBezTo>
                  <a:pt x="0" y="1756"/>
                  <a:pt x="137" y="2874"/>
                  <a:pt x="911" y="3479"/>
                </a:cubicBezTo>
                <a:lnTo>
                  <a:pt x="911" y="3479"/>
                </a:lnTo>
                <a:cubicBezTo>
                  <a:pt x="1017" y="3561"/>
                  <a:pt x="1130" y="3631"/>
                  <a:pt x="1247" y="3686"/>
                </a:cubicBezTo>
                <a:lnTo>
                  <a:pt x="1096" y="3916"/>
                </a:lnTo>
                <a:lnTo>
                  <a:pt x="1115" y="3924"/>
                </a:lnTo>
                <a:lnTo>
                  <a:pt x="1115" y="3924"/>
                </a:lnTo>
                <a:cubicBezTo>
                  <a:pt x="1459" y="4086"/>
                  <a:pt x="1842" y="4147"/>
                  <a:pt x="2221" y="4100"/>
                </a:cubicBezTo>
                <a:lnTo>
                  <a:pt x="2221" y="4100"/>
                </a:lnTo>
                <a:cubicBezTo>
                  <a:pt x="2760" y="4035"/>
                  <a:pt x="3241" y="3763"/>
                  <a:pt x="3575" y="3335"/>
                </a:cubicBezTo>
                <a:lnTo>
                  <a:pt x="3575" y="3335"/>
                </a:lnTo>
                <a:cubicBezTo>
                  <a:pt x="3910" y="2908"/>
                  <a:pt x="4058" y="2376"/>
                  <a:pt x="3992" y="18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24" name="Google Shape;150;p28">
            <a:extLst>
              <a:ext uri="{FF2B5EF4-FFF2-40B4-BE49-F238E27FC236}">
                <a16:creationId xmlns:a16="http://schemas.microsoft.com/office/drawing/2014/main" id="{ACAFE421-ED55-3251-2D8B-CD6AA6EA3714}"/>
              </a:ext>
            </a:extLst>
          </p:cNvPr>
          <p:cNvSpPr txBox="1">
            <a:spLocks/>
          </p:cNvSpPr>
          <p:nvPr/>
        </p:nvSpPr>
        <p:spPr>
          <a:xfrm>
            <a:off x="101533" y="74681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ความเป็นมาและความสำคัญ</a:t>
            </a:r>
          </a:p>
        </p:txBody>
      </p:sp>
      <p:pic>
        <p:nvPicPr>
          <p:cNvPr id="25" name="Picture 12" descr="เหงือกร่น เกิดจากอะไร ทำความรู้จักกับอาการเหงือกร่นในผู้สูงอายุ">
            <a:extLst>
              <a:ext uri="{FF2B5EF4-FFF2-40B4-BE49-F238E27FC236}">
                <a16:creationId xmlns:a16="http://schemas.microsoft.com/office/drawing/2014/main" id="{002B8591-459F-1D73-BA6E-30F8BC500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40" b="99120" l="5360" r="30640">
                        <a14:foregroundMark x1="16440" y1="39920" x2="22760" y2="39440"/>
                        <a14:foregroundMark x1="30000" y1="47280" x2="28680" y2="40400"/>
                        <a14:foregroundMark x1="15760" y1="39120" x2="23000" y2="35600"/>
                        <a14:foregroundMark x1="23000" y1="35600" x2="23400" y2="36000"/>
                        <a14:foregroundMark x1="22120" y1="32640" x2="22120" y2="32640"/>
                        <a14:foregroundMark x1="15120" y1="77520" x2="13160" y2="85440"/>
                        <a14:foregroundMark x1="20720" y1="77840" x2="21040" y2="89840"/>
                        <a14:foregroundMark x1="21040" y1="89840" x2="21560" y2="91120"/>
                        <a14:foregroundMark x1="22040" y1="77840" x2="25560" y2="91920"/>
                        <a14:foregroundMark x1="25560" y1="91920" x2="22040" y2="96320"/>
                        <a14:foregroundMark x1="25920" y1="76320" x2="26000" y2="94400"/>
                        <a14:foregroundMark x1="26600" y1="75840" x2="27760" y2="88080"/>
                        <a14:foregroundMark x1="27760" y1="88080" x2="27000" y2="93120"/>
                        <a14:foregroundMark x1="28800" y1="92640" x2="20800" y2="98000"/>
                        <a14:foregroundMark x1="19440" y1="80400" x2="14280" y2="89920"/>
                        <a14:foregroundMark x1="14280" y1="89920" x2="16280" y2="95680"/>
                        <a14:foregroundMark x1="17400" y1="66560" x2="17000" y2="65120"/>
                        <a14:foregroundMark x1="15280" y1="61920" x2="15600" y2="61920"/>
                        <a14:foregroundMark x1="13760" y1="61200" x2="14240" y2="61680"/>
                        <a14:foregroundMark x1="30640" y1="45920" x2="30560" y2="47760"/>
                        <a14:foregroundMark x1="14160" y1="62240" x2="14160" y2="63200"/>
                        <a14:foregroundMark x1="15040" y1="61920" x2="17000" y2="64960"/>
                        <a14:foregroundMark x1="14640" y1="76800" x2="12760" y2="83360"/>
                        <a14:foregroundMark x1="15360" y1="75520" x2="15920" y2="76800"/>
                        <a14:foregroundMark x1="15840" y1="77520" x2="13640" y2="86720"/>
                        <a14:foregroundMark x1="18360" y1="79440" x2="18880" y2="92160"/>
                        <a14:foregroundMark x1="18880" y1="92160" x2="18360" y2="94240"/>
                        <a14:foregroundMark x1="15840" y1="99120" x2="25360" y2="97200"/>
                        <a14:foregroundMark x1="6520" y1="53600" x2="9040" y2="54880"/>
                        <a14:foregroundMark x1="9040" y1="55360" x2="9280" y2="55840"/>
                        <a14:foregroundMark x1="9040" y1="60080" x2="9520" y2="60080"/>
                        <a14:foregroundMark x1="11120" y1="62240" x2="11120" y2="62240"/>
                        <a14:foregroundMark x1="9360" y1="58640" x2="9520" y2="57680"/>
                        <a14:foregroundMark x1="6680" y1="52640" x2="7320" y2="50640"/>
                        <a14:foregroundMark x1="5360" y1="62240" x2="5760" y2="60560"/>
                        <a14:foregroundMark x1="7400" y1="62400" x2="6600" y2="62400"/>
                        <a14:foregroundMark x1="7960" y1="62560" x2="8280" y2="64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1636" r="66585"/>
          <a:stretch/>
        </p:blipFill>
        <p:spPr bwMode="auto">
          <a:xfrm>
            <a:off x="3882412" y="1755799"/>
            <a:ext cx="1167257" cy="13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469365D-34E2-E69F-F670-9014C91A2BFF}"/>
              </a:ext>
            </a:extLst>
          </p:cNvPr>
          <p:cNvGrpSpPr/>
          <p:nvPr/>
        </p:nvGrpSpPr>
        <p:grpSpPr>
          <a:xfrm>
            <a:off x="4257917" y="1472254"/>
            <a:ext cx="722161" cy="323867"/>
            <a:chOff x="3503981" y="1392607"/>
            <a:chExt cx="1972006" cy="884383"/>
          </a:xfrm>
        </p:grpSpPr>
        <p:sp>
          <p:nvSpPr>
            <p:cNvPr id="26" name="Freeform 363">
              <a:extLst>
                <a:ext uri="{FF2B5EF4-FFF2-40B4-BE49-F238E27FC236}">
                  <a16:creationId xmlns:a16="http://schemas.microsoft.com/office/drawing/2014/main" id="{22E4249D-3E48-9A9F-9EF5-5BBA02C77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981" y="1458524"/>
              <a:ext cx="1851158" cy="818466"/>
            </a:xfrm>
            <a:custGeom>
              <a:avLst/>
              <a:gdLst>
                <a:gd name="T0" fmla="*/ 1483 w 1484"/>
                <a:gd name="T1" fmla="*/ 0 h 656"/>
                <a:gd name="T2" fmla="*/ 1483 w 1484"/>
                <a:gd name="T3" fmla="*/ 0 h 656"/>
                <a:gd name="T4" fmla="*/ 0 w 1484"/>
                <a:gd name="T5" fmla="*/ 10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" h="656">
                  <a:moveTo>
                    <a:pt x="1483" y="0"/>
                  </a:moveTo>
                  <a:lnTo>
                    <a:pt x="1483" y="0"/>
                  </a:lnTo>
                  <a:cubicBezTo>
                    <a:pt x="1483" y="0"/>
                    <a:pt x="735" y="655"/>
                    <a:pt x="0" y="106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27" name="Freeform 364">
              <a:extLst>
                <a:ext uri="{FF2B5EF4-FFF2-40B4-BE49-F238E27FC236}">
                  <a16:creationId xmlns:a16="http://schemas.microsoft.com/office/drawing/2014/main" id="{441EFC60-C53D-1F10-6517-73737DD95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26" y="1392607"/>
              <a:ext cx="269161" cy="241694"/>
            </a:xfrm>
            <a:custGeom>
              <a:avLst/>
              <a:gdLst>
                <a:gd name="T0" fmla="*/ 0 w 214"/>
                <a:gd name="T1" fmla="*/ 23 h 194"/>
                <a:gd name="T2" fmla="*/ 104 w 214"/>
                <a:gd name="T3" fmla="*/ 193 h 194"/>
                <a:gd name="T4" fmla="*/ 213 w 214"/>
                <a:gd name="T5" fmla="*/ 0 h 194"/>
                <a:gd name="T6" fmla="*/ 0 w 214"/>
                <a:gd name="T7" fmla="*/ 2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94">
                  <a:moveTo>
                    <a:pt x="0" y="23"/>
                  </a:moveTo>
                  <a:lnTo>
                    <a:pt x="104" y="193"/>
                  </a:lnTo>
                  <a:lnTo>
                    <a:pt x="213" y="0"/>
                  </a:lnTo>
                  <a:lnTo>
                    <a:pt x="0" y="23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D1D18C-D1E5-5F58-C721-812FA99C6B9A}"/>
              </a:ext>
            </a:extLst>
          </p:cNvPr>
          <p:cNvGrpSpPr/>
          <p:nvPr/>
        </p:nvGrpSpPr>
        <p:grpSpPr>
          <a:xfrm>
            <a:off x="7002310" y="2022780"/>
            <a:ext cx="366470" cy="683414"/>
            <a:chOff x="7213490" y="1703698"/>
            <a:chExt cx="1016215" cy="1895096"/>
          </a:xfrm>
        </p:grpSpPr>
        <p:sp>
          <p:nvSpPr>
            <p:cNvPr id="29" name="Freeform 361">
              <a:extLst>
                <a:ext uri="{FF2B5EF4-FFF2-40B4-BE49-F238E27FC236}">
                  <a16:creationId xmlns:a16="http://schemas.microsoft.com/office/drawing/2014/main" id="{38B8C86E-27EF-EFC5-3A39-3364CC888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490" y="1703698"/>
              <a:ext cx="1016215" cy="1763266"/>
            </a:xfrm>
            <a:custGeom>
              <a:avLst/>
              <a:gdLst>
                <a:gd name="T0" fmla="*/ 0 w 818"/>
                <a:gd name="T1" fmla="*/ 0 h 1415"/>
                <a:gd name="T2" fmla="*/ 0 w 818"/>
                <a:gd name="T3" fmla="*/ 0 h 1415"/>
                <a:gd name="T4" fmla="*/ 461 w 818"/>
                <a:gd name="T5" fmla="*/ 141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8" h="14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17" y="567"/>
                    <a:pt x="461" y="1414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30" name="Freeform 362">
              <a:extLst>
                <a:ext uri="{FF2B5EF4-FFF2-40B4-BE49-F238E27FC236}">
                  <a16:creationId xmlns:a16="http://schemas.microsoft.com/office/drawing/2014/main" id="{A7EFE73D-8A1D-FFBA-71BC-A7ADD763F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892" y="3318650"/>
              <a:ext cx="225217" cy="280144"/>
            </a:xfrm>
            <a:custGeom>
              <a:avLst/>
              <a:gdLst>
                <a:gd name="T0" fmla="*/ 180 w 181"/>
                <a:gd name="T1" fmla="*/ 105 h 223"/>
                <a:gd name="T2" fmla="*/ 11 w 181"/>
                <a:gd name="T3" fmla="*/ 0 h 223"/>
                <a:gd name="T4" fmla="*/ 0 w 181"/>
                <a:gd name="T5" fmla="*/ 222 h 223"/>
                <a:gd name="T6" fmla="*/ 180 w 181"/>
                <a:gd name="T7" fmla="*/ 10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223">
                  <a:moveTo>
                    <a:pt x="180" y="105"/>
                  </a:moveTo>
                  <a:lnTo>
                    <a:pt x="11" y="0"/>
                  </a:lnTo>
                  <a:lnTo>
                    <a:pt x="0" y="222"/>
                  </a:lnTo>
                  <a:lnTo>
                    <a:pt x="180" y="105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B9E03A-E509-9BF8-9968-C4C12F85DD68}"/>
              </a:ext>
            </a:extLst>
          </p:cNvPr>
          <p:cNvGrpSpPr/>
          <p:nvPr/>
        </p:nvGrpSpPr>
        <p:grpSpPr>
          <a:xfrm>
            <a:off x="5402394" y="4105337"/>
            <a:ext cx="588513" cy="279544"/>
            <a:chOff x="4636362" y="4253140"/>
            <a:chExt cx="1977497" cy="939312"/>
          </a:xfrm>
        </p:grpSpPr>
        <p:sp>
          <p:nvSpPr>
            <p:cNvPr id="32" name="Freeform 359">
              <a:extLst>
                <a:ext uri="{FF2B5EF4-FFF2-40B4-BE49-F238E27FC236}">
                  <a16:creationId xmlns:a16="http://schemas.microsoft.com/office/drawing/2014/main" id="{D04C17B8-4CE1-85E1-37DC-FF3D9FCDF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195" y="4253140"/>
              <a:ext cx="1845664" cy="851424"/>
            </a:xfrm>
            <a:custGeom>
              <a:avLst/>
              <a:gdLst>
                <a:gd name="T0" fmla="*/ 0 w 1480"/>
                <a:gd name="T1" fmla="*/ 681 h 682"/>
                <a:gd name="T2" fmla="*/ 0 w 1480"/>
                <a:gd name="T3" fmla="*/ 681 h 682"/>
                <a:gd name="T4" fmla="*/ 1479 w 1480"/>
                <a:gd name="T5" fmla="*/ 524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0" h="682">
                  <a:moveTo>
                    <a:pt x="0" y="681"/>
                  </a:moveTo>
                  <a:lnTo>
                    <a:pt x="0" y="681"/>
                  </a:lnTo>
                  <a:cubicBezTo>
                    <a:pt x="0" y="681"/>
                    <a:pt x="725" y="0"/>
                    <a:pt x="1479" y="524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33" name="Freeform 360">
              <a:extLst>
                <a:ext uri="{FF2B5EF4-FFF2-40B4-BE49-F238E27FC236}">
                  <a16:creationId xmlns:a16="http://schemas.microsoft.com/office/drawing/2014/main" id="{8F1E4D4D-5597-E783-9707-9355FA2DA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362" y="4939772"/>
              <a:ext cx="263666" cy="252680"/>
            </a:xfrm>
            <a:custGeom>
              <a:avLst/>
              <a:gdLst>
                <a:gd name="T0" fmla="*/ 210 w 211"/>
                <a:gd name="T1" fmla="*/ 160 h 203"/>
                <a:gd name="T2" fmla="*/ 92 w 211"/>
                <a:gd name="T3" fmla="*/ 0 h 203"/>
                <a:gd name="T4" fmla="*/ 0 w 211"/>
                <a:gd name="T5" fmla="*/ 202 h 203"/>
                <a:gd name="T6" fmla="*/ 210 w 211"/>
                <a:gd name="T7" fmla="*/ 16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03">
                  <a:moveTo>
                    <a:pt x="210" y="160"/>
                  </a:moveTo>
                  <a:lnTo>
                    <a:pt x="92" y="0"/>
                  </a:lnTo>
                  <a:lnTo>
                    <a:pt x="0" y="202"/>
                  </a:lnTo>
                  <a:lnTo>
                    <a:pt x="210" y="160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8FBA22-B014-BB7A-DECB-5EEEFE4E607B}"/>
              </a:ext>
            </a:extLst>
          </p:cNvPr>
          <p:cNvGrpSpPr/>
          <p:nvPr/>
        </p:nvGrpSpPr>
        <p:grpSpPr>
          <a:xfrm rot="604814">
            <a:off x="2611176" y="4384881"/>
            <a:ext cx="690756" cy="382854"/>
            <a:chOff x="7975659" y="10889896"/>
            <a:chExt cx="1873127" cy="1038187"/>
          </a:xfrm>
        </p:grpSpPr>
        <p:sp>
          <p:nvSpPr>
            <p:cNvPr id="35" name="Freeform 357">
              <a:extLst>
                <a:ext uri="{FF2B5EF4-FFF2-40B4-BE49-F238E27FC236}">
                  <a16:creationId xmlns:a16="http://schemas.microsoft.com/office/drawing/2014/main" id="{81891B68-7672-C78E-EE0E-A31118A2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492" y="10889896"/>
              <a:ext cx="1741294" cy="1038187"/>
            </a:xfrm>
            <a:custGeom>
              <a:avLst/>
              <a:gdLst>
                <a:gd name="T0" fmla="*/ 1399 w 1400"/>
                <a:gd name="T1" fmla="*/ 0 h 835"/>
                <a:gd name="T2" fmla="*/ 1399 w 1400"/>
                <a:gd name="T3" fmla="*/ 0 h 835"/>
                <a:gd name="T4" fmla="*/ 0 w 1400"/>
                <a:gd name="T5" fmla="*/ 5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0" h="835">
                  <a:moveTo>
                    <a:pt x="1399" y="0"/>
                  </a:moveTo>
                  <a:lnTo>
                    <a:pt x="1399" y="0"/>
                  </a:lnTo>
                  <a:cubicBezTo>
                    <a:pt x="1399" y="0"/>
                    <a:pt x="857" y="834"/>
                    <a:pt x="0" y="50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36" name="Freeform 358">
              <a:extLst>
                <a:ext uri="{FF2B5EF4-FFF2-40B4-BE49-F238E27FC236}">
                  <a16:creationId xmlns:a16="http://schemas.microsoft.com/office/drawing/2014/main" id="{439C09D9-B983-8FAF-81E9-8C4CE4EE7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59" y="11411737"/>
              <a:ext cx="274652" cy="236199"/>
            </a:xfrm>
            <a:custGeom>
              <a:avLst/>
              <a:gdLst>
                <a:gd name="T0" fmla="*/ 151 w 220"/>
                <a:gd name="T1" fmla="*/ 187 h 188"/>
                <a:gd name="T2" fmla="*/ 219 w 220"/>
                <a:gd name="T3" fmla="*/ 0 h 188"/>
                <a:gd name="T4" fmla="*/ 0 w 220"/>
                <a:gd name="T5" fmla="*/ 36 h 188"/>
                <a:gd name="T6" fmla="*/ 151 w 220"/>
                <a:gd name="T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88">
                  <a:moveTo>
                    <a:pt x="151" y="187"/>
                  </a:moveTo>
                  <a:lnTo>
                    <a:pt x="219" y="0"/>
                  </a:lnTo>
                  <a:lnTo>
                    <a:pt x="0" y="36"/>
                  </a:lnTo>
                  <a:lnTo>
                    <a:pt x="151" y="187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E34058-624C-217D-666C-4FD836A77623}"/>
              </a:ext>
            </a:extLst>
          </p:cNvPr>
          <p:cNvGrpSpPr/>
          <p:nvPr/>
        </p:nvGrpSpPr>
        <p:grpSpPr>
          <a:xfrm>
            <a:off x="1740250" y="1786040"/>
            <a:ext cx="444796" cy="742060"/>
            <a:chOff x="3125293" y="4177394"/>
            <a:chExt cx="1109600" cy="1851162"/>
          </a:xfrm>
        </p:grpSpPr>
        <p:sp>
          <p:nvSpPr>
            <p:cNvPr id="38" name="Freeform 355">
              <a:extLst>
                <a:ext uri="{FF2B5EF4-FFF2-40B4-BE49-F238E27FC236}">
                  <a16:creationId xmlns:a16="http://schemas.microsoft.com/office/drawing/2014/main" id="{C6066BD7-F2A4-589A-C296-B0BD27D1D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293" y="4237823"/>
              <a:ext cx="944804" cy="1790733"/>
            </a:xfrm>
            <a:custGeom>
              <a:avLst/>
              <a:gdLst>
                <a:gd name="T0" fmla="*/ 374 w 760"/>
                <a:gd name="T1" fmla="*/ 1436 h 1437"/>
                <a:gd name="T2" fmla="*/ 374 w 760"/>
                <a:gd name="T3" fmla="*/ 1436 h 1437"/>
                <a:gd name="T4" fmla="*/ 759 w 760"/>
                <a:gd name="T5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0" h="1437">
                  <a:moveTo>
                    <a:pt x="374" y="1436"/>
                  </a:moveTo>
                  <a:lnTo>
                    <a:pt x="374" y="1436"/>
                  </a:lnTo>
                  <a:cubicBezTo>
                    <a:pt x="374" y="1436"/>
                    <a:pt x="0" y="515"/>
                    <a:pt x="759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39" name="Freeform 356">
              <a:extLst>
                <a:ext uri="{FF2B5EF4-FFF2-40B4-BE49-F238E27FC236}">
                  <a16:creationId xmlns:a16="http://schemas.microsoft.com/office/drawing/2014/main" id="{5D787937-0B67-2919-3C58-38364AF5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735" y="4177394"/>
              <a:ext cx="269158" cy="225217"/>
            </a:xfrm>
            <a:custGeom>
              <a:avLst/>
              <a:gdLst>
                <a:gd name="T0" fmla="*/ 0 w 215"/>
                <a:gd name="T1" fmla="*/ 0 h 181"/>
                <a:gd name="T2" fmla="*/ 85 w 215"/>
                <a:gd name="T3" fmla="*/ 180 h 181"/>
                <a:gd name="T4" fmla="*/ 214 w 215"/>
                <a:gd name="T5" fmla="*/ 0 h 181"/>
                <a:gd name="T6" fmla="*/ 0 w 215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81">
                  <a:moveTo>
                    <a:pt x="0" y="0"/>
                  </a:moveTo>
                  <a:lnTo>
                    <a:pt x="85" y="180"/>
                  </a:lnTo>
                  <a:lnTo>
                    <a:pt x="214" y="0"/>
                  </a:ln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</p:grpSp>
      <p:sp>
        <p:nvSpPr>
          <p:cNvPr id="41" name="Freeform 73">
            <a:extLst>
              <a:ext uri="{FF2B5EF4-FFF2-40B4-BE49-F238E27FC236}">
                <a16:creationId xmlns:a16="http://schemas.microsoft.com/office/drawing/2014/main" id="{9D33AC32-E7CE-BBB4-2EC5-C85CFD33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208" y="1576848"/>
            <a:ext cx="479431" cy="477009"/>
          </a:xfrm>
          <a:custGeom>
            <a:avLst/>
            <a:gdLst>
              <a:gd name="T0" fmla="*/ 871 w 872"/>
              <a:gd name="T1" fmla="*/ 435 h 869"/>
              <a:gd name="T2" fmla="*/ 871 w 872"/>
              <a:gd name="T3" fmla="*/ 435 h 869"/>
              <a:gd name="T4" fmla="*/ 435 w 872"/>
              <a:gd name="T5" fmla="*/ 868 h 869"/>
              <a:gd name="T6" fmla="*/ 435 w 872"/>
              <a:gd name="T7" fmla="*/ 868 h 869"/>
              <a:gd name="T8" fmla="*/ 0 w 872"/>
              <a:gd name="T9" fmla="*/ 435 h 869"/>
              <a:gd name="T10" fmla="*/ 0 w 872"/>
              <a:gd name="T11" fmla="*/ 435 h 869"/>
              <a:gd name="T12" fmla="*/ 435 w 872"/>
              <a:gd name="T13" fmla="*/ 0 h 869"/>
              <a:gd name="T14" fmla="*/ 435 w 872"/>
              <a:gd name="T15" fmla="*/ 0 h 869"/>
              <a:gd name="T16" fmla="*/ 871 w 872"/>
              <a:gd name="T17" fmla="*/ 435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2" h="869">
                <a:moveTo>
                  <a:pt x="871" y="435"/>
                </a:moveTo>
                <a:lnTo>
                  <a:pt x="871" y="435"/>
                </a:lnTo>
                <a:cubicBezTo>
                  <a:pt x="871" y="674"/>
                  <a:pt x="675" y="868"/>
                  <a:pt x="435" y="868"/>
                </a:cubicBezTo>
                <a:lnTo>
                  <a:pt x="435" y="868"/>
                </a:lnTo>
                <a:cubicBezTo>
                  <a:pt x="195" y="868"/>
                  <a:pt x="0" y="674"/>
                  <a:pt x="0" y="435"/>
                </a:cubicBezTo>
                <a:lnTo>
                  <a:pt x="0" y="435"/>
                </a:lnTo>
                <a:cubicBezTo>
                  <a:pt x="0" y="195"/>
                  <a:pt x="195" y="0"/>
                  <a:pt x="435" y="0"/>
                </a:cubicBezTo>
                <a:lnTo>
                  <a:pt x="435" y="0"/>
                </a:lnTo>
                <a:cubicBezTo>
                  <a:pt x="675" y="0"/>
                  <a:pt x="871" y="195"/>
                  <a:pt x="871" y="4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</a:p>
        </p:txBody>
      </p:sp>
      <p:sp>
        <p:nvSpPr>
          <p:cNvPr id="42" name="Freeform 73">
            <a:extLst>
              <a:ext uri="{FF2B5EF4-FFF2-40B4-BE49-F238E27FC236}">
                <a16:creationId xmlns:a16="http://schemas.microsoft.com/office/drawing/2014/main" id="{55529ADA-8BB1-6B35-2055-5EA6C184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146" y="995245"/>
            <a:ext cx="479431" cy="477009"/>
          </a:xfrm>
          <a:custGeom>
            <a:avLst/>
            <a:gdLst>
              <a:gd name="T0" fmla="*/ 871 w 872"/>
              <a:gd name="T1" fmla="*/ 435 h 869"/>
              <a:gd name="T2" fmla="*/ 871 w 872"/>
              <a:gd name="T3" fmla="*/ 435 h 869"/>
              <a:gd name="T4" fmla="*/ 435 w 872"/>
              <a:gd name="T5" fmla="*/ 868 h 869"/>
              <a:gd name="T6" fmla="*/ 435 w 872"/>
              <a:gd name="T7" fmla="*/ 868 h 869"/>
              <a:gd name="T8" fmla="*/ 0 w 872"/>
              <a:gd name="T9" fmla="*/ 435 h 869"/>
              <a:gd name="T10" fmla="*/ 0 w 872"/>
              <a:gd name="T11" fmla="*/ 435 h 869"/>
              <a:gd name="T12" fmla="*/ 435 w 872"/>
              <a:gd name="T13" fmla="*/ 0 h 869"/>
              <a:gd name="T14" fmla="*/ 435 w 872"/>
              <a:gd name="T15" fmla="*/ 0 h 869"/>
              <a:gd name="T16" fmla="*/ 871 w 872"/>
              <a:gd name="T17" fmla="*/ 435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2" h="869">
                <a:moveTo>
                  <a:pt x="871" y="435"/>
                </a:moveTo>
                <a:lnTo>
                  <a:pt x="871" y="435"/>
                </a:lnTo>
                <a:cubicBezTo>
                  <a:pt x="871" y="674"/>
                  <a:pt x="675" y="868"/>
                  <a:pt x="435" y="868"/>
                </a:cubicBezTo>
                <a:lnTo>
                  <a:pt x="435" y="868"/>
                </a:lnTo>
                <a:cubicBezTo>
                  <a:pt x="195" y="868"/>
                  <a:pt x="0" y="674"/>
                  <a:pt x="0" y="435"/>
                </a:cubicBezTo>
                <a:lnTo>
                  <a:pt x="0" y="435"/>
                </a:lnTo>
                <a:cubicBezTo>
                  <a:pt x="0" y="195"/>
                  <a:pt x="195" y="0"/>
                  <a:pt x="435" y="0"/>
                </a:cubicBezTo>
                <a:lnTo>
                  <a:pt x="435" y="0"/>
                </a:lnTo>
                <a:cubicBezTo>
                  <a:pt x="675" y="0"/>
                  <a:pt x="871" y="195"/>
                  <a:pt x="871" y="4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</a:p>
        </p:txBody>
      </p:sp>
      <p:sp>
        <p:nvSpPr>
          <p:cNvPr id="43" name="Freeform 73">
            <a:extLst>
              <a:ext uri="{FF2B5EF4-FFF2-40B4-BE49-F238E27FC236}">
                <a16:creationId xmlns:a16="http://schemas.microsoft.com/office/drawing/2014/main" id="{FF7EBCBE-BF45-C797-A330-910C2508E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106" y="2703377"/>
            <a:ext cx="479431" cy="477009"/>
          </a:xfrm>
          <a:custGeom>
            <a:avLst/>
            <a:gdLst>
              <a:gd name="T0" fmla="*/ 871 w 872"/>
              <a:gd name="T1" fmla="*/ 435 h 869"/>
              <a:gd name="T2" fmla="*/ 871 w 872"/>
              <a:gd name="T3" fmla="*/ 435 h 869"/>
              <a:gd name="T4" fmla="*/ 435 w 872"/>
              <a:gd name="T5" fmla="*/ 868 h 869"/>
              <a:gd name="T6" fmla="*/ 435 w 872"/>
              <a:gd name="T7" fmla="*/ 868 h 869"/>
              <a:gd name="T8" fmla="*/ 0 w 872"/>
              <a:gd name="T9" fmla="*/ 435 h 869"/>
              <a:gd name="T10" fmla="*/ 0 w 872"/>
              <a:gd name="T11" fmla="*/ 435 h 869"/>
              <a:gd name="T12" fmla="*/ 435 w 872"/>
              <a:gd name="T13" fmla="*/ 0 h 869"/>
              <a:gd name="T14" fmla="*/ 435 w 872"/>
              <a:gd name="T15" fmla="*/ 0 h 869"/>
              <a:gd name="T16" fmla="*/ 871 w 872"/>
              <a:gd name="T17" fmla="*/ 435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2" h="869">
                <a:moveTo>
                  <a:pt x="871" y="435"/>
                </a:moveTo>
                <a:lnTo>
                  <a:pt x="871" y="435"/>
                </a:lnTo>
                <a:cubicBezTo>
                  <a:pt x="871" y="674"/>
                  <a:pt x="675" y="868"/>
                  <a:pt x="435" y="868"/>
                </a:cubicBezTo>
                <a:lnTo>
                  <a:pt x="435" y="868"/>
                </a:lnTo>
                <a:cubicBezTo>
                  <a:pt x="195" y="868"/>
                  <a:pt x="0" y="674"/>
                  <a:pt x="0" y="435"/>
                </a:cubicBezTo>
                <a:lnTo>
                  <a:pt x="0" y="435"/>
                </a:lnTo>
                <a:cubicBezTo>
                  <a:pt x="0" y="195"/>
                  <a:pt x="195" y="0"/>
                  <a:pt x="435" y="0"/>
                </a:cubicBezTo>
                <a:lnTo>
                  <a:pt x="435" y="0"/>
                </a:lnTo>
                <a:cubicBezTo>
                  <a:pt x="675" y="0"/>
                  <a:pt x="871" y="195"/>
                  <a:pt x="871" y="4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556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D99F2BA6-FD63-D12B-8099-44A2F858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180" y="3474479"/>
            <a:ext cx="479431" cy="477009"/>
          </a:xfrm>
          <a:custGeom>
            <a:avLst/>
            <a:gdLst>
              <a:gd name="T0" fmla="*/ 871 w 872"/>
              <a:gd name="T1" fmla="*/ 435 h 869"/>
              <a:gd name="T2" fmla="*/ 871 w 872"/>
              <a:gd name="T3" fmla="*/ 435 h 869"/>
              <a:gd name="T4" fmla="*/ 435 w 872"/>
              <a:gd name="T5" fmla="*/ 868 h 869"/>
              <a:gd name="T6" fmla="*/ 435 w 872"/>
              <a:gd name="T7" fmla="*/ 868 h 869"/>
              <a:gd name="T8" fmla="*/ 0 w 872"/>
              <a:gd name="T9" fmla="*/ 435 h 869"/>
              <a:gd name="T10" fmla="*/ 0 w 872"/>
              <a:gd name="T11" fmla="*/ 435 h 869"/>
              <a:gd name="T12" fmla="*/ 435 w 872"/>
              <a:gd name="T13" fmla="*/ 0 h 869"/>
              <a:gd name="T14" fmla="*/ 435 w 872"/>
              <a:gd name="T15" fmla="*/ 0 h 869"/>
              <a:gd name="T16" fmla="*/ 871 w 872"/>
              <a:gd name="T17" fmla="*/ 435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2" h="869">
                <a:moveTo>
                  <a:pt x="871" y="435"/>
                </a:moveTo>
                <a:lnTo>
                  <a:pt x="871" y="435"/>
                </a:lnTo>
                <a:cubicBezTo>
                  <a:pt x="871" y="674"/>
                  <a:pt x="675" y="868"/>
                  <a:pt x="435" y="868"/>
                </a:cubicBezTo>
                <a:lnTo>
                  <a:pt x="435" y="868"/>
                </a:lnTo>
                <a:cubicBezTo>
                  <a:pt x="195" y="868"/>
                  <a:pt x="0" y="674"/>
                  <a:pt x="0" y="435"/>
                </a:cubicBezTo>
                <a:lnTo>
                  <a:pt x="0" y="435"/>
                </a:lnTo>
                <a:cubicBezTo>
                  <a:pt x="0" y="195"/>
                  <a:pt x="195" y="0"/>
                  <a:pt x="435" y="0"/>
                </a:cubicBezTo>
                <a:lnTo>
                  <a:pt x="435" y="0"/>
                </a:lnTo>
                <a:cubicBezTo>
                  <a:pt x="675" y="0"/>
                  <a:pt x="871" y="195"/>
                  <a:pt x="871" y="4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A1BB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05</a:t>
            </a:r>
          </a:p>
        </p:txBody>
      </p:sp>
      <p:sp>
        <p:nvSpPr>
          <p:cNvPr id="45" name="Freeform 73">
            <a:extLst>
              <a:ext uri="{FF2B5EF4-FFF2-40B4-BE49-F238E27FC236}">
                <a16:creationId xmlns:a16="http://schemas.microsoft.com/office/drawing/2014/main" id="{BBAFA7B7-309D-4704-87F3-81F31019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42" y="3991014"/>
            <a:ext cx="479431" cy="477009"/>
          </a:xfrm>
          <a:custGeom>
            <a:avLst/>
            <a:gdLst>
              <a:gd name="T0" fmla="*/ 871 w 872"/>
              <a:gd name="T1" fmla="*/ 435 h 869"/>
              <a:gd name="T2" fmla="*/ 871 w 872"/>
              <a:gd name="T3" fmla="*/ 435 h 869"/>
              <a:gd name="T4" fmla="*/ 435 w 872"/>
              <a:gd name="T5" fmla="*/ 868 h 869"/>
              <a:gd name="T6" fmla="*/ 435 w 872"/>
              <a:gd name="T7" fmla="*/ 868 h 869"/>
              <a:gd name="T8" fmla="*/ 0 w 872"/>
              <a:gd name="T9" fmla="*/ 435 h 869"/>
              <a:gd name="T10" fmla="*/ 0 w 872"/>
              <a:gd name="T11" fmla="*/ 435 h 869"/>
              <a:gd name="T12" fmla="*/ 435 w 872"/>
              <a:gd name="T13" fmla="*/ 0 h 869"/>
              <a:gd name="T14" fmla="*/ 435 w 872"/>
              <a:gd name="T15" fmla="*/ 0 h 869"/>
              <a:gd name="T16" fmla="*/ 871 w 872"/>
              <a:gd name="T17" fmla="*/ 435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2" h="869">
                <a:moveTo>
                  <a:pt x="871" y="435"/>
                </a:moveTo>
                <a:lnTo>
                  <a:pt x="871" y="435"/>
                </a:lnTo>
                <a:cubicBezTo>
                  <a:pt x="871" y="674"/>
                  <a:pt x="675" y="868"/>
                  <a:pt x="435" y="868"/>
                </a:cubicBezTo>
                <a:lnTo>
                  <a:pt x="435" y="868"/>
                </a:lnTo>
                <a:cubicBezTo>
                  <a:pt x="195" y="868"/>
                  <a:pt x="0" y="674"/>
                  <a:pt x="0" y="435"/>
                </a:cubicBezTo>
                <a:lnTo>
                  <a:pt x="0" y="435"/>
                </a:lnTo>
                <a:cubicBezTo>
                  <a:pt x="0" y="195"/>
                  <a:pt x="195" y="0"/>
                  <a:pt x="435" y="0"/>
                </a:cubicBezTo>
                <a:lnTo>
                  <a:pt x="435" y="0"/>
                </a:lnTo>
                <a:cubicBezTo>
                  <a:pt x="675" y="0"/>
                  <a:pt x="871" y="195"/>
                  <a:pt x="871" y="4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3E99E0-BD43-2F0F-A385-1E0456F07BE1}"/>
              </a:ext>
            </a:extLst>
          </p:cNvPr>
          <p:cNvSpPr txBox="1"/>
          <p:nvPr/>
        </p:nvSpPr>
        <p:spPr>
          <a:xfrm>
            <a:off x="1851589" y="3224439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ลดประสิทธิภาพ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การบดเคี้ยว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D7D975-1A98-8003-5748-27C09B37DDAF}"/>
              </a:ext>
            </a:extLst>
          </p:cNvPr>
          <p:cNvSpPr txBox="1"/>
          <p:nvPr/>
        </p:nvSpPr>
        <p:spPr>
          <a:xfrm>
            <a:off x="2687189" y="1360112"/>
            <a:ext cx="1247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การบริโภคอาหาร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เปลี่ยนแปลงไป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B29E99-08A1-BD2C-9C8D-434FF61CD17D}"/>
              </a:ext>
            </a:extLst>
          </p:cNvPr>
          <p:cNvSpPr txBox="1"/>
          <p:nvPr/>
        </p:nvSpPr>
        <p:spPr>
          <a:xfrm>
            <a:off x="5490811" y="1432634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ขาดความมั่นใจ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ในตนเอง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F47725-DCFD-55AC-C285-E50B1FA4ED12}"/>
              </a:ext>
            </a:extLst>
          </p:cNvPr>
          <p:cNvSpPr txBox="1"/>
          <p:nvPr/>
        </p:nvSpPr>
        <p:spPr>
          <a:xfrm>
            <a:off x="6189624" y="3389817"/>
            <a:ext cx="103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มีกลิ่นปาก</a:t>
            </a: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เหงือกอักเสบ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30A467-9613-024D-C19B-22A908376428}"/>
              </a:ext>
            </a:extLst>
          </p:cNvPr>
          <p:cNvSpPr txBox="1"/>
          <p:nvPr/>
        </p:nvSpPr>
        <p:spPr>
          <a:xfrm>
            <a:off x="3872318" y="3986516"/>
            <a:ext cx="120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ปากแห้ง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มะเร็งในช่องปาก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10EE75-DADA-0D21-0919-43CAEE2B9018}"/>
              </a:ext>
            </a:extLst>
          </p:cNvPr>
          <p:cNvSpPr txBox="1"/>
          <p:nvPr/>
        </p:nvSpPr>
        <p:spPr>
          <a:xfrm>
            <a:off x="3694965" y="2908717"/>
            <a:ext cx="1883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Problems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椭圆 14">
            <a:extLst>
              <a:ext uri="{FF2B5EF4-FFF2-40B4-BE49-F238E27FC236}">
                <a16:creationId xmlns:a16="http://schemas.microsoft.com/office/drawing/2014/main" id="{9FB72465-8A6A-BCBB-2DF4-42F77E12A468}"/>
              </a:ext>
            </a:extLst>
          </p:cNvPr>
          <p:cNvSpPr/>
          <p:nvPr/>
        </p:nvSpPr>
        <p:spPr>
          <a:xfrm>
            <a:off x="8505918" y="74681"/>
            <a:ext cx="452103" cy="4588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3</a:t>
            </a:r>
            <a:endParaRPr lang="zh-CN" altLang="en-US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5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26">
            <a:extLst>
              <a:ext uri="{FF2B5EF4-FFF2-40B4-BE49-F238E27FC236}">
                <a16:creationId xmlns:a16="http://schemas.microsoft.com/office/drawing/2014/main" id="{A588642A-FF75-EDF2-195A-6C19C51B899B}"/>
              </a:ext>
            </a:extLst>
          </p:cNvPr>
          <p:cNvSpPr/>
          <p:nvPr/>
        </p:nvSpPr>
        <p:spPr>
          <a:xfrm rot="5400000">
            <a:off x="2520640" y="-1479860"/>
            <a:ext cx="4102720" cy="91440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C0EF83-C808-0603-E928-EDA6D96EE634}"/>
              </a:ext>
            </a:extLst>
          </p:cNvPr>
          <p:cNvGrpSpPr/>
          <p:nvPr/>
        </p:nvGrpSpPr>
        <p:grpSpPr>
          <a:xfrm>
            <a:off x="412628" y="1687552"/>
            <a:ext cx="8318744" cy="2680586"/>
            <a:chOff x="284079" y="1967503"/>
            <a:chExt cx="8569856" cy="2772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9B7E3AFB-F726-6C07-632D-88C0D072AC2E}"/>
                </a:ext>
              </a:extLst>
            </p:cNvPr>
            <p:cNvSpPr/>
            <p:nvPr/>
          </p:nvSpPr>
          <p:spPr>
            <a:xfrm>
              <a:off x="284079" y="1970104"/>
              <a:ext cx="1466608" cy="1466608"/>
            </a:xfrm>
            <a:prstGeom prst="blockArc">
              <a:avLst>
                <a:gd name="adj1" fmla="val 10610167"/>
                <a:gd name="adj2" fmla="val 108326"/>
                <a:gd name="adj3" fmla="val 290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785BA9-67AD-8AFF-7FEA-591FB680D92C}"/>
                </a:ext>
              </a:extLst>
            </p:cNvPr>
            <p:cNvSpPr/>
            <p:nvPr/>
          </p:nvSpPr>
          <p:spPr>
            <a:xfrm>
              <a:off x="284079" y="2736612"/>
              <a:ext cx="45719" cy="589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BC66BD-46DA-7EA2-DE3F-D6BC90F3A3BA}"/>
                </a:ext>
              </a:extLst>
            </p:cNvPr>
            <p:cNvSpPr/>
            <p:nvPr/>
          </p:nvSpPr>
          <p:spPr>
            <a:xfrm>
              <a:off x="1707362" y="2700807"/>
              <a:ext cx="45719" cy="13083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17CCB44E-4BC6-B9A5-755D-0596D38898A3}"/>
                </a:ext>
              </a:extLst>
            </p:cNvPr>
            <p:cNvSpPr/>
            <p:nvPr/>
          </p:nvSpPr>
          <p:spPr>
            <a:xfrm flipV="1">
              <a:off x="1706165" y="3273237"/>
              <a:ext cx="1466608" cy="1466608"/>
            </a:xfrm>
            <a:prstGeom prst="blockArc">
              <a:avLst>
                <a:gd name="adj1" fmla="val 10610167"/>
                <a:gd name="adj2" fmla="val 108326"/>
                <a:gd name="adj3" fmla="val 290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5098260-2A7C-BFB1-52DC-0B06921C02CB}"/>
                </a:ext>
              </a:extLst>
            </p:cNvPr>
            <p:cNvSpPr/>
            <p:nvPr/>
          </p:nvSpPr>
          <p:spPr>
            <a:xfrm>
              <a:off x="3129448" y="2736612"/>
              <a:ext cx="45719" cy="13083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787A0294-DE7A-43CB-D450-34A0BD33953F}"/>
                </a:ext>
              </a:extLst>
            </p:cNvPr>
            <p:cNvSpPr/>
            <p:nvPr/>
          </p:nvSpPr>
          <p:spPr>
            <a:xfrm>
              <a:off x="3128251" y="1967503"/>
              <a:ext cx="1466608" cy="1466608"/>
            </a:xfrm>
            <a:prstGeom prst="blockArc">
              <a:avLst>
                <a:gd name="adj1" fmla="val 10610167"/>
                <a:gd name="adj2" fmla="val 108326"/>
                <a:gd name="adj3" fmla="val 290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C1FF7F-DE93-1877-7BB9-4BC75F1995B5}"/>
                </a:ext>
              </a:extLst>
            </p:cNvPr>
            <p:cNvSpPr/>
            <p:nvPr/>
          </p:nvSpPr>
          <p:spPr>
            <a:xfrm>
              <a:off x="4549140" y="2671913"/>
              <a:ext cx="45719" cy="13083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13C8FCE7-3248-CD9C-C5BB-1B8D12A61415}"/>
                </a:ext>
              </a:extLst>
            </p:cNvPr>
            <p:cNvSpPr/>
            <p:nvPr/>
          </p:nvSpPr>
          <p:spPr>
            <a:xfrm flipV="1">
              <a:off x="4547943" y="3238965"/>
              <a:ext cx="1466608" cy="1466608"/>
            </a:xfrm>
            <a:prstGeom prst="blockArc">
              <a:avLst>
                <a:gd name="adj1" fmla="val 10610167"/>
                <a:gd name="adj2" fmla="val 108326"/>
                <a:gd name="adj3" fmla="val 290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C627DBE-5330-EF2F-945F-2178E449A748}"/>
                </a:ext>
              </a:extLst>
            </p:cNvPr>
            <p:cNvSpPr/>
            <p:nvPr/>
          </p:nvSpPr>
          <p:spPr>
            <a:xfrm>
              <a:off x="5968832" y="2663934"/>
              <a:ext cx="45719" cy="13083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13869600-AF58-37A0-ECE6-72D36276FF7D}"/>
                </a:ext>
              </a:extLst>
            </p:cNvPr>
            <p:cNvSpPr/>
            <p:nvPr/>
          </p:nvSpPr>
          <p:spPr>
            <a:xfrm>
              <a:off x="5967635" y="1967503"/>
              <a:ext cx="1466608" cy="1466608"/>
            </a:xfrm>
            <a:prstGeom prst="blockArc">
              <a:avLst>
                <a:gd name="adj1" fmla="val 10610167"/>
                <a:gd name="adj2" fmla="val 108326"/>
                <a:gd name="adj3" fmla="val 290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98A2B56-FE02-2789-87AF-12F99C09E56C}"/>
                </a:ext>
              </a:extLst>
            </p:cNvPr>
            <p:cNvSpPr/>
            <p:nvPr/>
          </p:nvSpPr>
          <p:spPr>
            <a:xfrm>
              <a:off x="7388524" y="2663933"/>
              <a:ext cx="45719" cy="13083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E29CE21A-E165-2010-6FE6-EAC8A5999F32}"/>
                </a:ext>
              </a:extLst>
            </p:cNvPr>
            <p:cNvSpPr/>
            <p:nvPr/>
          </p:nvSpPr>
          <p:spPr>
            <a:xfrm flipV="1">
              <a:off x="7387327" y="3195686"/>
              <a:ext cx="1466608" cy="1466608"/>
            </a:xfrm>
            <a:prstGeom prst="blockArc">
              <a:avLst>
                <a:gd name="adj1" fmla="val 10610167"/>
                <a:gd name="adj2" fmla="val 108326"/>
                <a:gd name="adj3" fmla="val 290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B544E3-C219-0DF0-3FF3-AC6DBAA24829}"/>
                </a:ext>
              </a:extLst>
            </p:cNvPr>
            <p:cNvSpPr/>
            <p:nvPr/>
          </p:nvSpPr>
          <p:spPr>
            <a:xfrm>
              <a:off x="8807019" y="3318100"/>
              <a:ext cx="45719" cy="589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Google Shape;150;p28">
            <a:extLst>
              <a:ext uri="{FF2B5EF4-FFF2-40B4-BE49-F238E27FC236}">
                <a16:creationId xmlns:a16="http://schemas.microsoft.com/office/drawing/2014/main" id="{B6423753-BBF3-1CFE-8346-7A8E3C086264}"/>
              </a:ext>
            </a:extLst>
          </p:cNvPr>
          <p:cNvSpPr txBox="1">
            <a:spLocks/>
          </p:cNvSpPr>
          <p:nvPr/>
        </p:nvSpPr>
        <p:spPr>
          <a:xfrm>
            <a:off x="156117" y="70306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rgbClr val="556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ความเป็นมาและความสำคัญ (ต่อ)</a:t>
            </a:r>
          </a:p>
        </p:txBody>
      </p:sp>
      <p:sp>
        <p:nvSpPr>
          <p:cNvPr id="5" name="椭圆 14">
            <a:extLst>
              <a:ext uri="{FF2B5EF4-FFF2-40B4-BE49-F238E27FC236}">
                <a16:creationId xmlns:a16="http://schemas.microsoft.com/office/drawing/2014/main" id="{74445D68-4E37-6043-0FED-2D03CC07EE17}"/>
              </a:ext>
            </a:extLst>
          </p:cNvPr>
          <p:cNvSpPr/>
          <p:nvPr/>
        </p:nvSpPr>
        <p:spPr>
          <a:xfrm>
            <a:off x="8459031" y="68744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26CBB-AAED-3E90-15AE-D9B3757B09B6}"/>
              </a:ext>
            </a:extLst>
          </p:cNvPr>
          <p:cNvSpPr txBox="1"/>
          <p:nvPr/>
        </p:nvSpPr>
        <p:spPr>
          <a:xfrm>
            <a:off x="1834609" y="2694441"/>
            <a:ext cx="1423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56.1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08A7C-8A14-A6FE-A571-32C89C5CBF75}"/>
              </a:ext>
            </a:extLst>
          </p:cNvPr>
          <p:cNvSpPr txBox="1"/>
          <p:nvPr/>
        </p:nvSpPr>
        <p:spPr>
          <a:xfrm>
            <a:off x="1768080" y="1868815"/>
            <a:ext cx="1467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ผู้สูงอายุ 60 - 74 ปี มีฟันแท้อย่างน้อย 20 ซี่ หรือ 4 คู่สบ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ทันตกรรมอาวุโส - The Ivory Dental Clinic">
            <a:extLst>
              <a:ext uri="{FF2B5EF4-FFF2-40B4-BE49-F238E27FC236}">
                <a16:creationId xmlns:a16="http://schemas.microsoft.com/office/drawing/2014/main" id="{4D428A09-8E79-9CDC-CEC9-AC919B7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02" y="3479105"/>
            <a:ext cx="761216" cy="7390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FC807-B15D-3D16-4ED8-C3A4B8C4A50B}"/>
              </a:ext>
            </a:extLst>
          </p:cNvPr>
          <p:cNvSpPr txBox="1"/>
          <p:nvPr/>
        </p:nvSpPr>
        <p:spPr>
          <a:xfrm>
            <a:off x="3192376" y="3593407"/>
            <a:ext cx="1423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41.3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34C2B-2069-7129-A2B9-1D587E82FC47}"/>
              </a:ext>
            </a:extLst>
          </p:cNvPr>
          <p:cNvSpPr txBox="1"/>
          <p:nvPr/>
        </p:nvSpPr>
        <p:spPr>
          <a:xfrm>
            <a:off x="3271470" y="2840180"/>
            <a:ext cx="1286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โรคเหงือกอักเสบที่มีหินปูนและเลือดออก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รู้เท่าทัน ป้องกันโรคปริทันต์ | ⊹⊱✿ What Ankylosing Spondylitis can't do ✿⊰⊹">
            <a:extLst>
              <a:ext uri="{FF2B5EF4-FFF2-40B4-BE49-F238E27FC236}">
                <a16:creationId xmlns:a16="http://schemas.microsoft.com/office/drawing/2014/main" id="{F25F9CDE-CA19-66F5-387C-A20949084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5816" r="1723" b="9259"/>
          <a:stretch/>
        </p:blipFill>
        <p:spPr bwMode="auto">
          <a:xfrm>
            <a:off x="3489987" y="1940442"/>
            <a:ext cx="810960" cy="81311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78C2B7-BD6C-D514-899D-DD20D2D09501}"/>
              </a:ext>
            </a:extLst>
          </p:cNvPr>
          <p:cNvSpPr txBox="1"/>
          <p:nvPr/>
        </p:nvSpPr>
        <p:spPr>
          <a:xfrm>
            <a:off x="4570829" y="2574538"/>
            <a:ext cx="1423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12.2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46E0-4E8A-5CCC-734B-DE1786090414}"/>
              </a:ext>
            </a:extLst>
          </p:cNvPr>
          <p:cNvSpPr txBox="1"/>
          <p:nvPr/>
        </p:nvSpPr>
        <p:spPr>
          <a:xfrm>
            <a:off x="4543432" y="1844027"/>
            <a:ext cx="1478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โรคปริทันต์อักเสบรุนแรงร่องลึกตั้งแต่ 6 </a:t>
            </a:r>
            <a:r>
              <a:rPr lang="en-US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ml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ขึ้นไป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4381A7-EF27-0B18-9D61-C4959CF63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8" t="1085" r="10304" b="-137"/>
          <a:stretch/>
        </p:blipFill>
        <p:spPr>
          <a:xfrm>
            <a:off x="4868408" y="3435696"/>
            <a:ext cx="810000" cy="771872"/>
          </a:xfrm>
          <a:prstGeom prst="flowChartConnector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C0374-1FDF-BA6E-F93B-4407F26FB290}"/>
              </a:ext>
            </a:extLst>
          </p:cNvPr>
          <p:cNvSpPr txBox="1"/>
          <p:nvPr/>
        </p:nvSpPr>
        <p:spPr>
          <a:xfrm>
            <a:off x="6001643" y="3281692"/>
            <a:ext cx="1423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0.4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F18B7-7341-5FD2-C2CF-A3AE60EF3193}"/>
              </a:ext>
            </a:extLst>
          </p:cNvPr>
          <p:cNvSpPr txBox="1"/>
          <p:nvPr/>
        </p:nvSpPr>
        <p:spPr>
          <a:xfrm>
            <a:off x="5931970" y="2833739"/>
            <a:ext cx="1573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ความชุก</a:t>
            </a:r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โรคปริทันต์</a:t>
            </a:r>
            <a:r>
              <a:rPr lang="th-TH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ตะวันออกเฉียงเหนือ</a:t>
            </a:r>
            <a:endParaRPr lang="th-TH" sz="1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34" name="Picture 10" descr="การ์ตูนคู่ผู้สูงอายุแยกบนพื้นหลังสีขาว ภาพประกอบสต็อก -  ดาวน์โหลดรูปภาพตอนนี้ - การกอด - จับไว้, การประชุม - เหตุการณ์, การร่วมกัน  - iStock">
            <a:extLst>
              <a:ext uri="{FF2B5EF4-FFF2-40B4-BE49-F238E27FC236}">
                <a16:creationId xmlns:a16="http://schemas.microsoft.com/office/drawing/2014/main" id="{D6774DF6-AE0B-7D8C-B048-B86162A37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5" t="407" r="2551" b="32927"/>
          <a:stretch/>
        </p:blipFill>
        <p:spPr bwMode="auto">
          <a:xfrm>
            <a:off x="6251792" y="1925480"/>
            <a:ext cx="810000" cy="81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23774F-142D-6A84-A9DE-684FC6B73A3C}"/>
              </a:ext>
            </a:extLst>
          </p:cNvPr>
          <p:cNvSpPr txBox="1"/>
          <p:nvPr/>
        </p:nvSpPr>
        <p:spPr>
          <a:xfrm>
            <a:off x="5998048" y="3821124"/>
            <a:ext cx="142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ระดับภาค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2101CC-E8D8-7A2B-16B7-C084D5B02EC8}"/>
              </a:ext>
            </a:extLst>
          </p:cNvPr>
          <p:cNvSpPr txBox="1"/>
          <p:nvPr/>
        </p:nvSpPr>
        <p:spPr>
          <a:xfrm>
            <a:off x="3215237" y="4092263"/>
            <a:ext cx="142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ระดับประเทศ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D90FD7-9B6F-F313-B558-FCA895BB228D}"/>
              </a:ext>
            </a:extLst>
          </p:cNvPr>
          <p:cNvSpPr txBox="1"/>
          <p:nvPr/>
        </p:nvSpPr>
        <p:spPr>
          <a:xfrm>
            <a:off x="4551553" y="3056575"/>
            <a:ext cx="142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ระดับประเทศ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274217-3ED8-A400-8553-207ABBDA4B3E}"/>
              </a:ext>
            </a:extLst>
          </p:cNvPr>
          <p:cNvSpPr txBox="1"/>
          <p:nvPr/>
        </p:nvSpPr>
        <p:spPr>
          <a:xfrm>
            <a:off x="1836260" y="3166607"/>
            <a:ext cx="142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ระดับประเทศ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108C85-959A-FFEA-0856-A67F0CE55DC8}"/>
              </a:ext>
            </a:extLst>
          </p:cNvPr>
          <p:cNvSpPr txBox="1"/>
          <p:nvPr/>
        </p:nvSpPr>
        <p:spPr>
          <a:xfrm>
            <a:off x="4235021" y="502488"/>
            <a:ext cx="431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ที่มา 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การสำรวจสภาวะสุขภาพช่องปากแห่งชาติ ครั้งที่ 8 พ.ศ.2560</a:t>
            </a:r>
          </a:p>
          <a:p>
            <a:pPr algn="r"/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Health Data Center (HDC)  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จังหวัดอุบลราชธานี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2565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6" name="Picture 12" descr="9 เคล็ด (ไม่) ลับสุขภาพแข็งแรง อายุยืนเป็น 100 ปี">
            <a:extLst>
              <a:ext uri="{FF2B5EF4-FFF2-40B4-BE49-F238E27FC236}">
                <a16:creationId xmlns:a16="http://schemas.microsoft.com/office/drawing/2014/main" id="{843CD539-EA3E-647E-C51A-16D63298D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7628505" y="3292720"/>
            <a:ext cx="810000" cy="810000"/>
          </a:xfrm>
          <a:prstGeom prst="flowChartConnector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C45C79-7EA2-A154-F79F-4D7FD6ABAC57}"/>
              </a:ext>
            </a:extLst>
          </p:cNvPr>
          <p:cNvSpPr txBox="1"/>
          <p:nvPr/>
        </p:nvSpPr>
        <p:spPr>
          <a:xfrm>
            <a:off x="7300592" y="2450472"/>
            <a:ext cx="16086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48.91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458EB0-ACBA-1423-0CF9-FFEB89A1205C}"/>
              </a:ext>
            </a:extLst>
          </p:cNvPr>
          <p:cNvSpPr txBox="1"/>
          <p:nvPr/>
        </p:nvSpPr>
        <p:spPr>
          <a:xfrm>
            <a:off x="7281316" y="2963505"/>
            <a:ext cx="1423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อุบลราชธานี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422F9F-C6F5-E8F8-44A9-1514FC26F5DF}"/>
              </a:ext>
            </a:extLst>
          </p:cNvPr>
          <p:cNvSpPr txBox="1"/>
          <p:nvPr/>
        </p:nvSpPr>
        <p:spPr>
          <a:xfrm>
            <a:off x="7314194" y="1832395"/>
            <a:ext cx="1478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ผู้สูงอายุมีฟันแท้อย่างน้อย 20 ซี่ หรือ 4 คู่สบ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9" name="Picture 12" descr="เหงือกร่น เกิดจากอะไร ทำความรู้จักกับอาการเหงือกร่นในผู้สูงอายุ">
            <a:extLst>
              <a:ext uri="{FF2B5EF4-FFF2-40B4-BE49-F238E27FC236}">
                <a16:creationId xmlns:a16="http://schemas.microsoft.com/office/drawing/2014/main" id="{DAB89B34-F15F-1E10-EC96-89F5EBE2D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40" b="99120" l="5360" r="30640">
                        <a14:foregroundMark x1="16440" y1="39920" x2="22760" y2="39440"/>
                        <a14:foregroundMark x1="30000" y1="47280" x2="28680" y2="40400"/>
                        <a14:foregroundMark x1="15760" y1="39120" x2="23000" y2="35600"/>
                        <a14:foregroundMark x1="23000" y1="35600" x2="23400" y2="36000"/>
                        <a14:foregroundMark x1="22120" y1="32640" x2="22120" y2="32640"/>
                        <a14:foregroundMark x1="15120" y1="77520" x2="13160" y2="85440"/>
                        <a14:foregroundMark x1="20720" y1="77840" x2="21040" y2="89840"/>
                        <a14:foregroundMark x1="21040" y1="89840" x2="21560" y2="91120"/>
                        <a14:foregroundMark x1="22040" y1="77840" x2="25560" y2="91920"/>
                        <a14:foregroundMark x1="25560" y1="91920" x2="22040" y2="96320"/>
                        <a14:foregroundMark x1="25920" y1="76320" x2="26000" y2="94400"/>
                        <a14:foregroundMark x1="26600" y1="75840" x2="27760" y2="88080"/>
                        <a14:foregroundMark x1="27760" y1="88080" x2="27000" y2="93120"/>
                        <a14:foregroundMark x1="28800" y1="92640" x2="20800" y2="98000"/>
                        <a14:foregroundMark x1="19440" y1="80400" x2="14280" y2="89920"/>
                        <a14:foregroundMark x1="14280" y1="89920" x2="16280" y2="95680"/>
                        <a14:foregroundMark x1="17400" y1="66560" x2="17000" y2="65120"/>
                        <a14:foregroundMark x1="15280" y1="61920" x2="15600" y2="61920"/>
                        <a14:foregroundMark x1="13760" y1="61200" x2="14240" y2="61680"/>
                        <a14:foregroundMark x1="30640" y1="45920" x2="30560" y2="47760"/>
                        <a14:foregroundMark x1="14160" y1="62240" x2="14160" y2="63200"/>
                        <a14:foregroundMark x1="15040" y1="61920" x2="17000" y2="64960"/>
                        <a14:foregroundMark x1="14640" y1="76800" x2="12760" y2="83360"/>
                        <a14:foregroundMark x1="15360" y1="75520" x2="15920" y2="76800"/>
                        <a14:foregroundMark x1="15840" y1="77520" x2="13640" y2="86720"/>
                        <a14:foregroundMark x1="18360" y1="79440" x2="18880" y2="92160"/>
                        <a14:foregroundMark x1="18880" y1="92160" x2="18360" y2="94240"/>
                        <a14:foregroundMark x1="15840" y1="99120" x2="25360" y2="97200"/>
                        <a14:foregroundMark x1="6520" y1="53600" x2="9040" y2="54880"/>
                        <a14:foregroundMark x1="9040" y1="55360" x2="9280" y2="55840"/>
                        <a14:foregroundMark x1="9040" y1="60080" x2="9520" y2="60080"/>
                        <a14:foregroundMark x1="11120" y1="62240" x2="11120" y2="62240"/>
                        <a14:foregroundMark x1="9360" y1="58640" x2="9520" y2="57680"/>
                        <a14:foregroundMark x1="6680" y1="52640" x2="7320" y2="50640"/>
                        <a14:foregroundMark x1="5360" y1="62240" x2="5760" y2="60560"/>
                        <a14:foregroundMark x1="7400" y1="62400" x2="6600" y2="62400"/>
                        <a14:foregroundMark x1="7960" y1="62560" x2="8280" y2="64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1636" r="66585"/>
          <a:stretch/>
        </p:blipFill>
        <p:spPr bwMode="auto">
          <a:xfrm>
            <a:off x="416749" y="2101772"/>
            <a:ext cx="1167257" cy="13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4D8F22-DF86-1CA9-34FA-F50257138F1D}"/>
              </a:ext>
            </a:extLst>
          </p:cNvPr>
          <p:cNvSpPr txBox="1"/>
          <p:nvPr/>
        </p:nvSpPr>
        <p:spPr>
          <a:xfrm>
            <a:off x="234797" y="3400297"/>
            <a:ext cx="170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สำรวจสภาวะ</a:t>
            </a: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สุขภาพช่องปากผู้สูงอายุ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48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64C7CC-DA0E-C84D-E5F0-BCB7D2020FE5}"/>
              </a:ext>
            </a:extLst>
          </p:cNvPr>
          <p:cNvSpPr/>
          <p:nvPr/>
        </p:nvSpPr>
        <p:spPr>
          <a:xfrm>
            <a:off x="4167745" y="4259158"/>
            <a:ext cx="4313663" cy="646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5A40-FF5C-8D45-FFA3-A6954EE1130D}"/>
              </a:ext>
            </a:extLst>
          </p:cNvPr>
          <p:cNvSpPr/>
          <p:nvPr/>
        </p:nvSpPr>
        <p:spPr>
          <a:xfrm>
            <a:off x="4167746" y="3532889"/>
            <a:ext cx="4289506" cy="552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186F5B-5710-D9D7-FFE8-1B1F0840E00D}"/>
              </a:ext>
            </a:extLst>
          </p:cNvPr>
          <p:cNvSpPr/>
          <p:nvPr/>
        </p:nvSpPr>
        <p:spPr>
          <a:xfrm>
            <a:off x="3515546" y="1274885"/>
            <a:ext cx="1999781" cy="767358"/>
          </a:xfrm>
          <a:prstGeom prst="rect">
            <a:avLst/>
          </a:prstGeom>
          <a:gradFill flip="none" rotWithShape="1">
            <a:gsLst>
              <a:gs pos="0">
                <a:srgbClr val="556D96">
                  <a:shade val="30000"/>
                  <a:satMod val="115000"/>
                </a:srgbClr>
              </a:gs>
              <a:gs pos="50000">
                <a:srgbClr val="556D96">
                  <a:shade val="67500"/>
                  <a:satMod val="115000"/>
                </a:srgbClr>
              </a:gs>
              <a:gs pos="100000">
                <a:srgbClr val="556D9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95;p31">
            <a:extLst>
              <a:ext uri="{FF2B5EF4-FFF2-40B4-BE49-F238E27FC236}">
                <a16:creationId xmlns:a16="http://schemas.microsoft.com/office/drawing/2014/main" id="{9C404761-A04A-6759-ACD6-33E3A36A8536}"/>
              </a:ext>
            </a:extLst>
          </p:cNvPr>
          <p:cNvSpPr/>
          <p:nvPr/>
        </p:nvSpPr>
        <p:spPr>
          <a:xfrm>
            <a:off x="1" y="542693"/>
            <a:ext cx="9143999" cy="289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 </a:t>
            </a:r>
            <a:endParaRPr dirty="0"/>
          </a:p>
        </p:txBody>
      </p:sp>
      <p:sp>
        <p:nvSpPr>
          <p:cNvPr id="19" name="Google Shape;202;p31">
            <a:extLst>
              <a:ext uri="{FF2B5EF4-FFF2-40B4-BE49-F238E27FC236}">
                <a16:creationId xmlns:a16="http://schemas.microsoft.com/office/drawing/2014/main" id="{56F7B674-C8A9-D072-8BEE-4AF7F0940CFD}"/>
              </a:ext>
            </a:extLst>
          </p:cNvPr>
          <p:cNvSpPr/>
          <p:nvPr/>
        </p:nvSpPr>
        <p:spPr>
          <a:xfrm rot="10800000" flipH="1">
            <a:off x="0" y="-1"/>
            <a:ext cx="9143999" cy="749213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0;p28">
            <a:extLst>
              <a:ext uri="{FF2B5EF4-FFF2-40B4-BE49-F238E27FC236}">
                <a16:creationId xmlns:a16="http://schemas.microsoft.com/office/drawing/2014/main" id="{0FCD6761-BF74-FB44-9A71-A7B3D6698AE3}"/>
              </a:ext>
            </a:extLst>
          </p:cNvPr>
          <p:cNvSpPr txBox="1">
            <a:spLocks/>
          </p:cNvSpPr>
          <p:nvPr/>
        </p:nvSpPr>
        <p:spPr>
          <a:xfrm>
            <a:off x="72921" y="109102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ความเป็นมาและความสำคัญ (ต่อ)</a:t>
            </a:r>
          </a:p>
        </p:txBody>
      </p:sp>
      <p:sp>
        <p:nvSpPr>
          <p:cNvPr id="2" name="椭圆 14">
            <a:extLst>
              <a:ext uri="{FF2B5EF4-FFF2-40B4-BE49-F238E27FC236}">
                <a16:creationId xmlns:a16="http://schemas.microsoft.com/office/drawing/2014/main" id="{7191076B-E7B9-B075-043B-19AD26479A50}"/>
              </a:ext>
            </a:extLst>
          </p:cNvPr>
          <p:cNvSpPr/>
          <p:nvPr/>
        </p:nvSpPr>
        <p:spPr>
          <a:xfrm>
            <a:off x="8525796" y="40946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5</a:t>
            </a:r>
            <a:endParaRPr lang="zh-CN" altLang="en-US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Google Shape;202;p31">
            <a:extLst>
              <a:ext uri="{FF2B5EF4-FFF2-40B4-BE49-F238E27FC236}">
                <a16:creationId xmlns:a16="http://schemas.microsoft.com/office/drawing/2014/main" id="{F7A4723C-EB1B-DA70-B093-F69B1AE96358}"/>
              </a:ext>
            </a:extLst>
          </p:cNvPr>
          <p:cNvSpPr/>
          <p:nvPr/>
        </p:nvSpPr>
        <p:spPr>
          <a:xfrm flipH="1">
            <a:off x="-3" y="894232"/>
            <a:ext cx="3010831" cy="366361"/>
          </a:xfrm>
          <a:prstGeom prst="rect">
            <a:avLst/>
          </a:prstGeom>
          <a:solidFill>
            <a:schemeClr val="accent4">
              <a:lumMod val="60000"/>
              <a:lumOff val="40000"/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สภาวะทันตสุขภาพของผู้สูงอายุ</a:t>
            </a:r>
            <a:endParaRPr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0F88C-1626-3979-E1FF-A1F8D63536EC}"/>
              </a:ext>
            </a:extLst>
          </p:cNvPr>
          <p:cNvSpPr/>
          <p:nvPr/>
        </p:nvSpPr>
        <p:spPr>
          <a:xfrm>
            <a:off x="4167745" y="2807722"/>
            <a:ext cx="4289505" cy="552072"/>
          </a:xfrm>
          <a:prstGeom prst="rect">
            <a:avLst/>
          </a:prstGeom>
          <a:gradFill flip="none" rotWithShape="1">
            <a:gsLst>
              <a:gs pos="0">
                <a:srgbClr val="556D96">
                  <a:shade val="30000"/>
                  <a:satMod val="115000"/>
                </a:srgbClr>
              </a:gs>
              <a:gs pos="50000">
                <a:srgbClr val="556D96">
                  <a:shade val="67500"/>
                  <a:satMod val="115000"/>
                </a:srgbClr>
              </a:gs>
              <a:gs pos="100000">
                <a:srgbClr val="556D9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15819-5D38-8FC3-DF64-EE5C67936EE8}"/>
              </a:ext>
            </a:extLst>
          </p:cNvPr>
          <p:cNvSpPr txBox="1"/>
          <p:nvPr/>
        </p:nvSpPr>
        <p:spPr>
          <a:xfrm>
            <a:off x="3548181" y="1418723"/>
            <a:ext cx="1908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ผู้สูงอายุอำเภอโพธิ์ไทร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BCD59-0445-767B-0109-48CEF7E9337E}"/>
              </a:ext>
            </a:extLst>
          </p:cNvPr>
          <p:cNvSpPr txBox="1"/>
          <p:nvPr/>
        </p:nvSpPr>
        <p:spPr>
          <a:xfrm>
            <a:off x="4827548" y="920072"/>
            <a:ext cx="431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ที่มา 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รายงานการสำรวจสุขภาพช่องปากของผู้สูงอายุอำเภอโพธิ์ไทร</a:t>
            </a:r>
          </a:p>
          <a:p>
            <a:pPr algn="r"/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ประจำปี 2565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23B92-762C-0951-34D7-A0B2F1D0BAAD}"/>
              </a:ext>
            </a:extLst>
          </p:cNvPr>
          <p:cNvSpPr txBox="1"/>
          <p:nvPr/>
        </p:nvSpPr>
        <p:spPr>
          <a:xfrm>
            <a:off x="4491129" y="2891782"/>
            <a:ext cx="3263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โรคเหงือกอักเสบ</a:t>
            </a:r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9D6F2B-993D-E1F5-D8CD-72B004FEF44E}"/>
              </a:ext>
            </a:extLst>
          </p:cNvPr>
          <p:cNvSpPr txBox="1"/>
          <p:nvPr/>
        </p:nvSpPr>
        <p:spPr>
          <a:xfrm>
            <a:off x="4394487" y="3593854"/>
            <a:ext cx="3345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โรคปริทันต์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38386-FB73-C539-5A50-166013AA10AB}"/>
              </a:ext>
            </a:extLst>
          </p:cNvPr>
          <p:cNvSpPr txBox="1"/>
          <p:nvPr/>
        </p:nvSpPr>
        <p:spPr>
          <a:xfrm>
            <a:off x="4418643" y="4355606"/>
            <a:ext cx="406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ฟันสึก ภาวะน้ำลายแห้ง</a:t>
            </a:r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C456F2-359C-ADBC-5A42-52BF7CC14034}"/>
              </a:ext>
            </a:extLst>
          </p:cNvPr>
          <p:cNvSpPr/>
          <p:nvPr/>
        </p:nvSpPr>
        <p:spPr>
          <a:xfrm>
            <a:off x="4514376" y="2982542"/>
            <a:ext cx="215591" cy="19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799F71-2269-B28E-5F35-EFCBF34BDA0C}"/>
              </a:ext>
            </a:extLst>
          </p:cNvPr>
          <p:cNvSpPr/>
          <p:nvPr/>
        </p:nvSpPr>
        <p:spPr>
          <a:xfrm>
            <a:off x="4524585" y="3714541"/>
            <a:ext cx="215591" cy="19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EF684C-D43D-FD75-C999-DF3073C33011}"/>
              </a:ext>
            </a:extLst>
          </p:cNvPr>
          <p:cNvSpPr/>
          <p:nvPr/>
        </p:nvSpPr>
        <p:spPr>
          <a:xfrm>
            <a:off x="4524585" y="4497277"/>
            <a:ext cx="215591" cy="19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1191;p41">
            <a:extLst>
              <a:ext uri="{FF2B5EF4-FFF2-40B4-BE49-F238E27FC236}">
                <a16:creationId xmlns:a16="http://schemas.microsoft.com/office/drawing/2014/main" id="{A781994C-50F7-BAAF-2F04-F51E1ABC05FC}"/>
              </a:ext>
            </a:extLst>
          </p:cNvPr>
          <p:cNvGrpSpPr/>
          <p:nvPr/>
        </p:nvGrpSpPr>
        <p:grpSpPr>
          <a:xfrm>
            <a:off x="-1691057" y="1608012"/>
            <a:ext cx="4437973" cy="2364270"/>
            <a:chOff x="233350" y="949250"/>
            <a:chExt cx="7137300" cy="3802300"/>
          </a:xfrm>
        </p:grpSpPr>
        <p:sp>
          <p:nvSpPr>
            <p:cNvPr id="9" name="Google Shape;1192;p41">
              <a:extLst>
                <a:ext uri="{FF2B5EF4-FFF2-40B4-BE49-F238E27FC236}">
                  <a16:creationId xmlns:a16="http://schemas.microsoft.com/office/drawing/2014/main" id="{C5936376-E1CC-94D7-BF42-75EEBD68A563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93;p41">
              <a:extLst>
                <a:ext uri="{FF2B5EF4-FFF2-40B4-BE49-F238E27FC236}">
                  <a16:creationId xmlns:a16="http://schemas.microsoft.com/office/drawing/2014/main" id="{98EB9CDB-12CF-3C6E-A9C3-403B8D751771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4;p41">
              <a:extLst>
                <a:ext uri="{FF2B5EF4-FFF2-40B4-BE49-F238E27FC236}">
                  <a16:creationId xmlns:a16="http://schemas.microsoft.com/office/drawing/2014/main" id="{A7CFC749-8747-FBD6-122E-73D2C313849F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5;p41">
              <a:extLst>
                <a:ext uri="{FF2B5EF4-FFF2-40B4-BE49-F238E27FC236}">
                  <a16:creationId xmlns:a16="http://schemas.microsoft.com/office/drawing/2014/main" id="{31B163B1-8E03-D840-6F38-E2F1E1618CBE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96;p41">
              <a:extLst>
                <a:ext uri="{FF2B5EF4-FFF2-40B4-BE49-F238E27FC236}">
                  <a16:creationId xmlns:a16="http://schemas.microsoft.com/office/drawing/2014/main" id="{FC770542-F69E-7D77-7405-486106BE9533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97;p41">
              <a:extLst>
                <a:ext uri="{FF2B5EF4-FFF2-40B4-BE49-F238E27FC236}">
                  <a16:creationId xmlns:a16="http://schemas.microsoft.com/office/drawing/2014/main" id="{0F4D2AF1-14A6-2EFA-8967-A9C887BAA283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98;p41">
              <a:extLst>
                <a:ext uri="{FF2B5EF4-FFF2-40B4-BE49-F238E27FC236}">
                  <a16:creationId xmlns:a16="http://schemas.microsoft.com/office/drawing/2014/main" id="{0B89DF3C-9E08-DFC7-EADE-705CB73DA46E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99;p41">
              <a:extLst>
                <a:ext uri="{FF2B5EF4-FFF2-40B4-BE49-F238E27FC236}">
                  <a16:creationId xmlns:a16="http://schemas.microsoft.com/office/drawing/2014/main" id="{455910AA-4994-C40E-5C36-D3091D7C79CD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00;p41">
              <a:extLst>
                <a:ext uri="{FF2B5EF4-FFF2-40B4-BE49-F238E27FC236}">
                  <a16:creationId xmlns:a16="http://schemas.microsoft.com/office/drawing/2014/main" id="{4E7EEED1-A4E7-6A2A-211F-E21FD689AAE3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1;p41">
              <a:extLst>
                <a:ext uri="{FF2B5EF4-FFF2-40B4-BE49-F238E27FC236}">
                  <a16:creationId xmlns:a16="http://schemas.microsoft.com/office/drawing/2014/main" id="{4C4A31B9-25C0-3DDE-1552-C5D7E7F9D081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2;p41">
              <a:extLst>
                <a:ext uri="{FF2B5EF4-FFF2-40B4-BE49-F238E27FC236}">
                  <a16:creationId xmlns:a16="http://schemas.microsoft.com/office/drawing/2014/main" id="{32CDE3FB-6D41-AA33-0364-BC0F9AF7EE29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3;p41">
              <a:extLst>
                <a:ext uri="{FF2B5EF4-FFF2-40B4-BE49-F238E27FC236}">
                  <a16:creationId xmlns:a16="http://schemas.microsoft.com/office/drawing/2014/main" id="{8AEAA66B-48E4-38D4-E3BE-2B2C46FCF927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04;p41">
              <a:extLst>
                <a:ext uri="{FF2B5EF4-FFF2-40B4-BE49-F238E27FC236}">
                  <a16:creationId xmlns:a16="http://schemas.microsoft.com/office/drawing/2014/main" id="{991B9C6D-FC18-A3C5-0766-FDF329B0ABBA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05;p41">
              <a:extLst>
                <a:ext uri="{FF2B5EF4-FFF2-40B4-BE49-F238E27FC236}">
                  <a16:creationId xmlns:a16="http://schemas.microsoft.com/office/drawing/2014/main" id="{7360AF09-24E1-7843-9309-826FDA72623D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06;p41">
              <a:extLst>
                <a:ext uri="{FF2B5EF4-FFF2-40B4-BE49-F238E27FC236}">
                  <a16:creationId xmlns:a16="http://schemas.microsoft.com/office/drawing/2014/main" id="{CFD01163-4A60-CEE2-F3F3-5E364385CD40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07;p41">
              <a:extLst>
                <a:ext uri="{FF2B5EF4-FFF2-40B4-BE49-F238E27FC236}">
                  <a16:creationId xmlns:a16="http://schemas.microsoft.com/office/drawing/2014/main" id="{EFF2CF3A-E794-CAAC-FCAF-B4D6DC73A32C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08;p41">
              <a:extLst>
                <a:ext uri="{FF2B5EF4-FFF2-40B4-BE49-F238E27FC236}">
                  <a16:creationId xmlns:a16="http://schemas.microsoft.com/office/drawing/2014/main" id="{6EB398EB-F828-38CC-FC3A-9CA5889457E1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09;p41">
              <a:extLst>
                <a:ext uri="{FF2B5EF4-FFF2-40B4-BE49-F238E27FC236}">
                  <a16:creationId xmlns:a16="http://schemas.microsoft.com/office/drawing/2014/main" id="{E92B2188-BEF3-6D9E-F055-BC89D48D9A8B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0;p41">
              <a:extLst>
                <a:ext uri="{FF2B5EF4-FFF2-40B4-BE49-F238E27FC236}">
                  <a16:creationId xmlns:a16="http://schemas.microsoft.com/office/drawing/2014/main" id="{2A5E7EA4-A538-F1E6-F5AE-D3F11342C1A6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11;p41">
              <a:extLst>
                <a:ext uri="{FF2B5EF4-FFF2-40B4-BE49-F238E27FC236}">
                  <a16:creationId xmlns:a16="http://schemas.microsoft.com/office/drawing/2014/main" id="{C8AC1F03-8A93-E0BA-4ACF-476160274D0E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12;p41">
              <a:extLst>
                <a:ext uri="{FF2B5EF4-FFF2-40B4-BE49-F238E27FC236}">
                  <a16:creationId xmlns:a16="http://schemas.microsoft.com/office/drawing/2014/main" id="{57458A26-CE5A-CEE6-4AD2-E48847609A8B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13;p41">
              <a:extLst>
                <a:ext uri="{FF2B5EF4-FFF2-40B4-BE49-F238E27FC236}">
                  <a16:creationId xmlns:a16="http://schemas.microsoft.com/office/drawing/2014/main" id="{8AA6B9E0-0EA2-7421-63A8-BC002AF461DA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14;p41">
              <a:extLst>
                <a:ext uri="{FF2B5EF4-FFF2-40B4-BE49-F238E27FC236}">
                  <a16:creationId xmlns:a16="http://schemas.microsoft.com/office/drawing/2014/main" id="{5B799B06-70CB-5EF3-CB3E-8E0768F6B0EC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5;p41">
              <a:extLst>
                <a:ext uri="{FF2B5EF4-FFF2-40B4-BE49-F238E27FC236}">
                  <a16:creationId xmlns:a16="http://schemas.microsoft.com/office/drawing/2014/main" id="{4E3F1933-1881-1F18-CA0A-D8F0F7A732EC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16;p41">
              <a:extLst>
                <a:ext uri="{FF2B5EF4-FFF2-40B4-BE49-F238E27FC236}">
                  <a16:creationId xmlns:a16="http://schemas.microsoft.com/office/drawing/2014/main" id="{180E81BF-A3F5-CC35-C450-E4C8CFC67589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7;p41">
              <a:extLst>
                <a:ext uri="{FF2B5EF4-FFF2-40B4-BE49-F238E27FC236}">
                  <a16:creationId xmlns:a16="http://schemas.microsoft.com/office/drawing/2014/main" id="{CAA13420-9016-96E9-CE42-6E7D5C7B0888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8;p41">
              <a:extLst>
                <a:ext uri="{FF2B5EF4-FFF2-40B4-BE49-F238E27FC236}">
                  <a16:creationId xmlns:a16="http://schemas.microsoft.com/office/drawing/2014/main" id="{3394C8E9-4C21-2B59-1D89-15786E37874F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9;p41">
              <a:extLst>
                <a:ext uri="{FF2B5EF4-FFF2-40B4-BE49-F238E27FC236}">
                  <a16:creationId xmlns:a16="http://schemas.microsoft.com/office/drawing/2014/main" id="{96D50B46-4D98-2C10-71D2-9DB7898047F0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0;p41">
              <a:extLst>
                <a:ext uri="{FF2B5EF4-FFF2-40B4-BE49-F238E27FC236}">
                  <a16:creationId xmlns:a16="http://schemas.microsoft.com/office/drawing/2014/main" id="{B30F0ED9-B838-15AA-9CE0-06DA4D3438A5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1;p41">
              <a:extLst>
                <a:ext uri="{FF2B5EF4-FFF2-40B4-BE49-F238E27FC236}">
                  <a16:creationId xmlns:a16="http://schemas.microsoft.com/office/drawing/2014/main" id="{54B6DD1B-F7C1-F952-D0B8-06B8C08757D2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2;p41">
              <a:extLst>
                <a:ext uri="{FF2B5EF4-FFF2-40B4-BE49-F238E27FC236}">
                  <a16:creationId xmlns:a16="http://schemas.microsoft.com/office/drawing/2014/main" id="{63BC120E-5706-98F4-21E8-31CFB7697B82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3;p41">
              <a:extLst>
                <a:ext uri="{FF2B5EF4-FFF2-40B4-BE49-F238E27FC236}">
                  <a16:creationId xmlns:a16="http://schemas.microsoft.com/office/drawing/2014/main" id="{63B40FF8-769C-314D-1837-BB69F57BF1D1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4;p41">
              <a:extLst>
                <a:ext uri="{FF2B5EF4-FFF2-40B4-BE49-F238E27FC236}">
                  <a16:creationId xmlns:a16="http://schemas.microsoft.com/office/drawing/2014/main" id="{8BA5521E-8006-6CD4-78D6-7F8F41B1CFF1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5;p41">
              <a:extLst>
                <a:ext uri="{FF2B5EF4-FFF2-40B4-BE49-F238E27FC236}">
                  <a16:creationId xmlns:a16="http://schemas.microsoft.com/office/drawing/2014/main" id="{9B4779F0-B5E9-169C-4D60-7A65ACEEAFEF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26;p41">
              <a:extLst>
                <a:ext uri="{FF2B5EF4-FFF2-40B4-BE49-F238E27FC236}">
                  <a16:creationId xmlns:a16="http://schemas.microsoft.com/office/drawing/2014/main" id="{8AA949FB-FB0C-142E-46A7-78DBE053D1BB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27;p41">
              <a:extLst>
                <a:ext uri="{FF2B5EF4-FFF2-40B4-BE49-F238E27FC236}">
                  <a16:creationId xmlns:a16="http://schemas.microsoft.com/office/drawing/2014/main" id="{A743FE25-91BD-2C31-9B33-DCC241693DE8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28;p41">
              <a:extLst>
                <a:ext uri="{FF2B5EF4-FFF2-40B4-BE49-F238E27FC236}">
                  <a16:creationId xmlns:a16="http://schemas.microsoft.com/office/drawing/2014/main" id="{416DF6AF-C68E-D072-407E-DF8D121A6F51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29;p41">
              <a:extLst>
                <a:ext uri="{FF2B5EF4-FFF2-40B4-BE49-F238E27FC236}">
                  <a16:creationId xmlns:a16="http://schemas.microsoft.com/office/drawing/2014/main" id="{8E93A745-D77E-2CB6-EF32-B87574CB0881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0;p41">
              <a:extLst>
                <a:ext uri="{FF2B5EF4-FFF2-40B4-BE49-F238E27FC236}">
                  <a16:creationId xmlns:a16="http://schemas.microsoft.com/office/drawing/2014/main" id="{09EF74E2-9B73-1D0B-7783-3A4C812F9B3E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31;p41">
              <a:extLst>
                <a:ext uri="{FF2B5EF4-FFF2-40B4-BE49-F238E27FC236}">
                  <a16:creationId xmlns:a16="http://schemas.microsoft.com/office/drawing/2014/main" id="{D33A81E2-4BE6-1346-1277-1FE51C345746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32;p41">
              <a:extLst>
                <a:ext uri="{FF2B5EF4-FFF2-40B4-BE49-F238E27FC236}">
                  <a16:creationId xmlns:a16="http://schemas.microsoft.com/office/drawing/2014/main" id="{01C1C923-F517-CE3D-A30E-683069BCF75E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3;p41">
              <a:extLst>
                <a:ext uri="{FF2B5EF4-FFF2-40B4-BE49-F238E27FC236}">
                  <a16:creationId xmlns:a16="http://schemas.microsoft.com/office/drawing/2014/main" id="{1D77F2EE-4AE4-04EF-2435-9DDA3D86F731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4;p41">
              <a:extLst>
                <a:ext uri="{FF2B5EF4-FFF2-40B4-BE49-F238E27FC236}">
                  <a16:creationId xmlns:a16="http://schemas.microsoft.com/office/drawing/2014/main" id="{AF7A798D-4E31-94E8-1931-7FBE41857559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5;p41">
              <a:extLst>
                <a:ext uri="{FF2B5EF4-FFF2-40B4-BE49-F238E27FC236}">
                  <a16:creationId xmlns:a16="http://schemas.microsoft.com/office/drawing/2014/main" id="{A177382B-68EE-4807-BD29-90055CC77CEA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6;p41">
              <a:extLst>
                <a:ext uri="{FF2B5EF4-FFF2-40B4-BE49-F238E27FC236}">
                  <a16:creationId xmlns:a16="http://schemas.microsoft.com/office/drawing/2014/main" id="{211F21CA-0355-8CB1-3218-9060655CBEAE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7;p41">
              <a:extLst>
                <a:ext uri="{FF2B5EF4-FFF2-40B4-BE49-F238E27FC236}">
                  <a16:creationId xmlns:a16="http://schemas.microsoft.com/office/drawing/2014/main" id="{D1D6140E-4DC1-B1B1-40B3-8CD28F85A09E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38;p41">
              <a:extLst>
                <a:ext uri="{FF2B5EF4-FFF2-40B4-BE49-F238E27FC236}">
                  <a16:creationId xmlns:a16="http://schemas.microsoft.com/office/drawing/2014/main" id="{DDC58304-2733-FB6F-5753-25075DC0CEAD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39;p41">
              <a:extLst>
                <a:ext uri="{FF2B5EF4-FFF2-40B4-BE49-F238E27FC236}">
                  <a16:creationId xmlns:a16="http://schemas.microsoft.com/office/drawing/2014/main" id="{DB95AE53-5EA0-9770-36D9-90EC578E50C3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40;p41">
              <a:extLst>
                <a:ext uri="{FF2B5EF4-FFF2-40B4-BE49-F238E27FC236}">
                  <a16:creationId xmlns:a16="http://schemas.microsoft.com/office/drawing/2014/main" id="{6371127F-309E-3022-5657-16EFE8790A8F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1;p41">
              <a:extLst>
                <a:ext uri="{FF2B5EF4-FFF2-40B4-BE49-F238E27FC236}">
                  <a16:creationId xmlns:a16="http://schemas.microsoft.com/office/drawing/2014/main" id="{9DD22153-5246-5FB7-2A17-DB4619D1210E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42;p41">
              <a:extLst>
                <a:ext uri="{FF2B5EF4-FFF2-40B4-BE49-F238E27FC236}">
                  <a16:creationId xmlns:a16="http://schemas.microsoft.com/office/drawing/2014/main" id="{017865F9-CF5A-8EC1-6720-F40840432CE6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243;p41">
            <a:extLst>
              <a:ext uri="{FF2B5EF4-FFF2-40B4-BE49-F238E27FC236}">
                <a16:creationId xmlns:a16="http://schemas.microsoft.com/office/drawing/2014/main" id="{7F89CA50-6C48-5BC0-2D2D-E52E59E83ECF}"/>
              </a:ext>
            </a:extLst>
          </p:cNvPr>
          <p:cNvGrpSpPr/>
          <p:nvPr/>
        </p:nvGrpSpPr>
        <p:grpSpPr>
          <a:xfrm>
            <a:off x="1738105" y="2616587"/>
            <a:ext cx="157136" cy="158683"/>
            <a:chOff x="8565775" y="671075"/>
            <a:chExt cx="441000" cy="441000"/>
          </a:xfrm>
          <a:solidFill>
            <a:srgbClr val="FF0000"/>
          </a:solidFill>
        </p:grpSpPr>
        <p:sp>
          <p:nvSpPr>
            <p:cNvPr id="72" name="Google Shape;1244;p41">
              <a:extLst>
                <a:ext uri="{FF2B5EF4-FFF2-40B4-BE49-F238E27FC236}">
                  <a16:creationId xmlns:a16="http://schemas.microsoft.com/office/drawing/2014/main" id="{71D518D5-DD90-F118-3105-20CC3D79D30A}"/>
                </a:ext>
              </a:extLst>
            </p:cNvPr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p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45;p41">
              <a:extLst>
                <a:ext uri="{FF2B5EF4-FFF2-40B4-BE49-F238E27FC236}">
                  <a16:creationId xmlns:a16="http://schemas.microsoft.com/office/drawing/2014/main" id="{1201305E-043E-C6D9-DCBA-45D79285896F}"/>
                </a:ext>
              </a:extLst>
            </p:cNvPr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grp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1263;p41">
            <a:extLst>
              <a:ext uri="{FF2B5EF4-FFF2-40B4-BE49-F238E27FC236}">
                <a16:creationId xmlns:a16="http://schemas.microsoft.com/office/drawing/2014/main" id="{EE0F3E37-0820-C423-2325-27A7BC812E3B}"/>
              </a:ext>
            </a:extLst>
          </p:cNvPr>
          <p:cNvSpPr/>
          <p:nvPr/>
        </p:nvSpPr>
        <p:spPr>
          <a:xfrm rot="5400000">
            <a:off x="2170443" y="1219387"/>
            <a:ext cx="985103" cy="1676294"/>
          </a:xfrm>
          <a:custGeom>
            <a:avLst/>
            <a:gdLst/>
            <a:ahLst/>
            <a:cxnLst/>
            <a:rect l="l" t="t" r="r" b="b"/>
            <a:pathLst>
              <a:path w="29564" h="38520" fill="none" extrusionOk="0">
                <a:moveTo>
                  <a:pt x="1" y="1"/>
                </a:moveTo>
                <a:lnTo>
                  <a:pt x="1" y="34373"/>
                </a:lnTo>
                <a:cubicBezTo>
                  <a:pt x="1" y="36695"/>
                  <a:pt x="1867" y="38519"/>
                  <a:pt x="4147" y="38519"/>
                </a:cubicBezTo>
                <a:lnTo>
                  <a:pt x="29563" y="38519"/>
                </a:lnTo>
              </a:path>
            </a:pathLst>
          </a:custGeom>
          <a:noFill/>
          <a:ln w="13475" cap="flat" cmpd="sng">
            <a:solidFill>
              <a:schemeClr val="dk2"/>
            </a:solidFill>
            <a:prstDash val="dash"/>
            <a:miter lim="414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A0B04E-6274-0D6C-0A9C-35DB41898397}"/>
              </a:ext>
            </a:extLst>
          </p:cNvPr>
          <p:cNvSpPr/>
          <p:nvPr/>
        </p:nvSpPr>
        <p:spPr>
          <a:xfrm>
            <a:off x="4167745" y="2130473"/>
            <a:ext cx="4289505" cy="552072"/>
          </a:xfrm>
          <a:prstGeom prst="rect">
            <a:avLst/>
          </a:prstGeom>
          <a:gradFill flip="none" rotWithShape="1">
            <a:gsLst>
              <a:gs pos="0">
                <a:srgbClr val="556D96">
                  <a:shade val="30000"/>
                  <a:satMod val="115000"/>
                </a:srgbClr>
              </a:gs>
              <a:gs pos="50000">
                <a:srgbClr val="556D96">
                  <a:shade val="67500"/>
                  <a:satMod val="115000"/>
                </a:srgbClr>
              </a:gs>
              <a:gs pos="100000">
                <a:srgbClr val="556D9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7390F4D-937D-90CE-373E-DA25F09BACE6}"/>
              </a:ext>
            </a:extLst>
          </p:cNvPr>
          <p:cNvSpPr txBox="1"/>
          <p:nvPr/>
        </p:nvSpPr>
        <p:spPr>
          <a:xfrm>
            <a:off x="4491129" y="2214533"/>
            <a:ext cx="3263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8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ร้อยละ 26.69 ฟันอย่างน้อย 20 ซี่ 4 คู่สบ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D59F2B9-7F97-D4E9-7585-65C7E4343FE3}"/>
              </a:ext>
            </a:extLst>
          </p:cNvPr>
          <p:cNvSpPr/>
          <p:nvPr/>
        </p:nvSpPr>
        <p:spPr>
          <a:xfrm>
            <a:off x="4514376" y="2305293"/>
            <a:ext cx="215591" cy="19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2;p31">
            <a:extLst>
              <a:ext uri="{FF2B5EF4-FFF2-40B4-BE49-F238E27FC236}">
                <a16:creationId xmlns:a16="http://schemas.microsoft.com/office/drawing/2014/main" id="{56F7B674-C8A9-D072-8BEE-4AF7F0940CFD}"/>
              </a:ext>
            </a:extLst>
          </p:cNvPr>
          <p:cNvSpPr/>
          <p:nvPr/>
        </p:nvSpPr>
        <p:spPr>
          <a:xfrm rot="10800000" flipH="1">
            <a:off x="0" y="-1"/>
            <a:ext cx="9143999" cy="749213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95;p31">
            <a:extLst>
              <a:ext uri="{FF2B5EF4-FFF2-40B4-BE49-F238E27FC236}">
                <a16:creationId xmlns:a16="http://schemas.microsoft.com/office/drawing/2014/main" id="{9C404761-A04A-6759-ACD6-33E3A36A8536}"/>
              </a:ext>
            </a:extLst>
          </p:cNvPr>
          <p:cNvSpPr/>
          <p:nvPr/>
        </p:nvSpPr>
        <p:spPr>
          <a:xfrm>
            <a:off x="1" y="527195"/>
            <a:ext cx="9143999" cy="289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 </a:t>
            </a:r>
            <a:endParaRPr dirty="0"/>
          </a:p>
        </p:txBody>
      </p:sp>
      <p:sp>
        <p:nvSpPr>
          <p:cNvPr id="20" name="Google Shape;150;p28">
            <a:extLst>
              <a:ext uri="{FF2B5EF4-FFF2-40B4-BE49-F238E27FC236}">
                <a16:creationId xmlns:a16="http://schemas.microsoft.com/office/drawing/2014/main" id="{0FCD6761-BF74-FB44-9A71-A7B3D6698AE3}"/>
              </a:ext>
            </a:extLst>
          </p:cNvPr>
          <p:cNvSpPr txBox="1">
            <a:spLocks/>
          </p:cNvSpPr>
          <p:nvPr/>
        </p:nvSpPr>
        <p:spPr>
          <a:xfrm>
            <a:off x="72921" y="109102"/>
            <a:ext cx="49376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ความเป็นมาและความสำคัญ (ต่อ)</a:t>
            </a:r>
          </a:p>
        </p:txBody>
      </p:sp>
      <p:sp>
        <p:nvSpPr>
          <p:cNvPr id="2" name="椭圆 14">
            <a:extLst>
              <a:ext uri="{FF2B5EF4-FFF2-40B4-BE49-F238E27FC236}">
                <a16:creationId xmlns:a16="http://schemas.microsoft.com/office/drawing/2014/main" id="{7191076B-E7B9-B075-043B-19AD26479A50}"/>
              </a:ext>
            </a:extLst>
          </p:cNvPr>
          <p:cNvSpPr/>
          <p:nvPr/>
        </p:nvSpPr>
        <p:spPr>
          <a:xfrm>
            <a:off x="8521415" y="50897"/>
            <a:ext cx="453600" cy="46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b="1" dirty="0">
                <a:solidFill>
                  <a:srgbClr val="96A5BE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7</a:t>
            </a:r>
            <a:endParaRPr lang="zh-CN" altLang="en-US" b="1" dirty="0">
              <a:solidFill>
                <a:srgbClr val="96A5BE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5" name="Google Shape;202;p31">
            <a:extLst>
              <a:ext uri="{FF2B5EF4-FFF2-40B4-BE49-F238E27FC236}">
                <a16:creationId xmlns:a16="http://schemas.microsoft.com/office/drawing/2014/main" id="{3268AA9B-EEE2-2644-E6FF-7D6E4BB0E70C}"/>
              </a:ext>
            </a:extLst>
          </p:cNvPr>
          <p:cNvSpPr/>
          <p:nvPr/>
        </p:nvSpPr>
        <p:spPr>
          <a:xfrm flipH="1">
            <a:off x="1210183" y="3923527"/>
            <a:ext cx="6641857" cy="10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ส่งเสริมทันตสุขภาพต่อความรอบรู้ด้านทันตสุขภาพและพฤติกรรมการดูแลสุขภาพช่องปากของผู้สูงอายุ อำเภอโพธิ์ไทร จังหวัดอุบลราชธานี</a:t>
            </a:r>
          </a:p>
        </p:txBody>
      </p:sp>
      <p:sp>
        <p:nvSpPr>
          <p:cNvPr id="7" name="Freeform 73">
            <a:extLst>
              <a:ext uri="{FF2B5EF4-FFF2-40B4-BE49-F238E27FC236}">
                <a16:creationId xmlns:a16="http://schemas.microsoft.com/office/drawing/2014/main" id="{B3C7EBE5-7D1A-9C35-62C4-80BC079CA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417" y="2192248"/>
            <a:ext cx="649880" cy="646597"/>
          </a:xfrm>
          <a:custGeom>
            <a:avLst/>
            <a:gdLst>
              <a:gd name="T0" fmla="*/ 871 w 872"/>
              <a:gd name="T1" fmla="*/ 435 h 869"/>
              <a:gd name="T2" fmla="*/ 871 w 872"/>
              <a:gd name="T3" fmla="*/ 435 h 869"/>
              <a:gd name="T4" fmla="*/ 435 w 872"/>
              <a:gd name="T5" fmla="*/ 868 h 869"/>
              <a:gd name="T6" fmla="*/ 435 w 872"/>
              <a:gd name="T7" fmla="*/ 868 h 869"/>
              <a:gd name="T8" fmla="*/ 0 w 872"/>
              <a:gd name="T9" fmla="*/ 435 h 869"/>
              <a:gd name="T10" fmla="*/ 0 w 872"/>
              <a:gd name="T11" fmla="*/ 435 h 869"/>
              <a:gd name="T12" fmla="*/ 435 w 872"/>
              <a:gd name="T13" fmla="*/ 0 h 869"/>
              <a:gd name="T14" fmla="*/ 435 w 872"/>
              <a:gd name="T15" fmla="*/ 0 h 869"/>
              <a:gd name="T16" fmla="*/ 871 w 872"/>
              <a:gd name="T17" fmla="*/ 435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2" h="869">
                <a:moveTo>
                  <a:pt x="871" y="435"/>
                </a:moveTo>
                <a:lnTo>
                  <a:pt x="871" y="435"/>
                </a:lnTo>
                <a:cubicBezTo>
                  <a:pt x="871" y="674"/>
                  <a:pt x="675" y="868"/>
                  <a:pt x="435" y="868"/>
                </a:cubicBezTo>
                <a:lnTo>
                  <a:pt x="435" y="868"/>
                </a:lnTo>
                <a:cubicBezTo>
                  <a:pt x="195" y="868"/>
                  <a:pt x="0" y="674"/>
                  <a:pt x="0" y="435"/>
                </a:cubicBezTo>
                <a:lnTo>
                  <a:pt x="0" y="435"/>
                </a:lnTo>
                <a:cubicBezTo>
                  <a:pt x="0" y="195"/>
                  <a:pt x="195" y="0"/>
                  <a:pt x="435" y="0"/>
                </a:cubicBezTo>
                <a:lnTo>
                  <a:pt x="435" y="0"/>
                </a:lnTo>
                <a:cubicBezTo>
                  <a:pt x="675" y="0"/>
                  <a:pt x="871" y="195"/>
                  <a:pt x="871" y="4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23" name="Freeform 357">
            <a:extLst>
              <a:ext uri="{FF2B5EF4-FFF2-40B4-BE49-F238E27FC236}">
                <a16:creationId xmlns:a16="http://schemas.microsoft.com/office/drawing/2014/main" id="{B21F9A44-5446-1CBB-F9D4-94A27680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03" y="11381013"/>
            <a:ext cx="998250" cy="595172"/>
          </a:xfrm>
          <a:custGeom>
            <a:avLst/>
            <a:gdLst>
              <a:gd name="T0" fmla="*/ 1399 w 1400"/>
              <a:gd name="T1" fmla="*/ 0 h 835"/>
              <a:gd name="T2" fmla="*/ 1399 w 1400"/>
              <a:gd name="T3" fmla="*/ 0 h 835"/>
              <a:gd name="T4" fmla="*/ 0 w 1400"/>
              <a:gd name="T5" fmla="*/ 50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0" h="835">
                <a:moveTo>
                  <a:pt x="1399" y="0"/>
                </a:moveTo>
                <a:lnTo>
                  <a:pt x="1399" y="0"/>
                </a:lnTo>
                <a:cubicBezTo>
                  <a:pt x="1399" y="0"/>
                  <a:pt x="857" y="834"/>
                  <a:pt x="0" y="505"/>
                </a:cubicBezTo>
              </a:path>
            </a:pathLst>
          </a:custGeom>
          <a:noFill/>
          <a:ln w="50800" cap="flat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sp>
        <p:nvSpPr>
          <p:cNvPr id="24" name="Freeform 358">
            <a:extLst>
              <a:ext uri="{FF2B5EF4-FFF2-40B4-BE49-F238E27FC236}">
                <a16:creationId xmlns:a16="http://schemas.microsoft.com/office/drawing/2014/main" id="{09CA11EB-F2F4-E3C9-136C-8E2F8680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76" y="11902853"/>
            <a:ext cx="157453" cy="135409"/>
          </a:xfrm>
          <a:custGeom>
            <a:avLst/>
            <a:gdLst>
              <a:gd name="T0" fmla="*/ 151 w 220"/>
              <a:gd name="T1" fmla="*/ 187 h 188"/>
              <a:gd name="T2" fmla="*/ 219 w 220"/>
              <a:gd name="T3" fmla="*/ 0 h 188"/>
              <a:gd name="T4" fmla="*/ 0 w 220"/>
              <a:gd name="T5" fmla="*/ 36 h 188"/>
              <a:gd name="T6" fmla="*/ 151 w 220"/>
              <a:gd name="T7" fmla="*/ 18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8">
                <a:moveTo>
                  <a:pt x="151" y="187"/>
                </a:moveTo>
                <a:lnTo>
                  <a:pt x="219" y="0"/>
                </a:lnTo>
                <a:lnTo>
                  <a:pt x="0" y="36"/>
                </a:lnTo>
                <a:lnTo>
                  <a:pt x="151" y="187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Raleway Light" panose="020B04030301010600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816259-DE31-EFA4-E40F-44181028FCB4}"/>
              </a:ext>
            </a:extLst>
          </p:cNvPr>
          <p:cNvGrpSpPr/>
          <p:nvPr/>
        </p:nvGrpSpPr>
        <p:grpSpPr>
          <a:xfrm>
            <a:off x="2417318" y="971336"/>
            <a:ext cx="3824596" cy="2958336"/>
            <a:chOff x="2417318" y="971336"/>
            <a:chExt cx="3824596" cy="29583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4749CD-4A5A-B5F3-DE68-5A850EDCE011}"/>
                </a:ext>
              </a:extLst>
            </p:cNvPr>
            <p:cNvSpPr/>
            <p:nvPr/>
          </p:nvSpPr>
          <p:spPr>
            <a:xfrm>
              <a:off x="3148381" y="1220269"/>
              <a:ext cx="2553067" cy="2553046"/>
            </a:xfrm>
            <a:prstGeom prst="ellipse">
              <a:avLst/>
            </a:prstGeom>
            <a:solidFill>
              <a:srgbClr val="FF7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/>
            </a:p>
          </p:txBody>
        </p:sp>
        <p:pic>
          <p:nvPicPr>
            <p:cNvPr id="9" name="Picture Placeholder 35">
              <a:extLst>
                <a:ext uri="{FF2B5EF4-FFF2-40B4-BE49-F238E27FC236}">
                  <a16:creationId xmlns:a16="http://schemas.microsoft.com/office/drawing/2014/main" id="{FA749BE4-11A2-984A-F0E8-50BC783E3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04" b="91852" l="13125" r="84375">
                          <a14:foregroundMark x1="18229" y1="57593" x2="16250" y2="66667"/>
                          <a14:foregroundMark x1="13333" y1="67407" x2="13438" y2="60556"/>
                          <a14:foregroundMark x1="79688" y1="58148" x2="81458" y2="69444"/>
                          <a14:foregroundMark x1="83854" y1="59444" x2="84479" y2="67407"/>
                          <a14:foregroundMark x1="51042" y1="14074" x2="59167" y2="8704"/>
                          <a14:foregroundMark x1="59375" y1="91852" x2="61667" y2="91852"/>
                          <a14:foregroundMark x1="71250" y1="34444" x2="62604" y2="36481"/>
                        </a14:backgroundRemoval>
                      </a14:imgEffect>
                    </a14:imgLayer>
                  </a14:imgProps>
                </a:ext>
              </a:extLst>
            </a:blip>
            <a:srcRect l="12200" r="15075"/>
            <a:stretch/>
          </p:blipFill>
          <p:spPr>
            <a:xfrm rot="257030">
              <a:off x="2417318" y="971336"/>
              <a:ext cx="3824596" cy="2958336"/>
            </a:xfrm>
            <a:custGeom>
              <a:avLst/>
              <a:gdLst>
                <a:gd name="connsiteX0" fmla="*/ 0 w 2578100"/>
                <a:gd name="connsiteY0" fmla="*/ 0 h 2792727"/>
                <a:gd name="connsiteX1" fmla="*/ 2578100 w 2578100"/>
                <a:gd name="connsiteY1" fmla="*/ 0 h 2792727"/>
                <a:gd name="connsiteX2" fmla="*/ 2578100 w 2578100"/>
                <a:gd name="connsiteY2" fmla="*/ 2792727 h 2792727"/>
                <a:gd name="connsiteX3" fmla="*/ 0 w 2578100"/>
                <a:gd name="connsiteY3" fmla="*/ 2792727 h 27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100" h="2792727">
                  <a:moveTo>
                    <a:pt x="0" y="0"/>
                  </a:moveTo>
                  <a:lnTo>
                    <a:pt x="2578100" y="0"/>
                  </a:lnTo>
                  <a:lnTo>
                    <a:pt x="2578100" y="2792727"/>
                  </a:lnTo>
                  <a:lnTo>
                    <a:pt x="0" y="2792727"/>
                  </a:lnTo>
                  <a:close/>
                </a:path>
              </a:pathLst>
            </a:custGeom>
          </p:spPr>
        </p:pic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5EF6F70B-42C8-C5A2-0064-4F254611F6C9}"/>
              </a:ext>
            </a:extLst>
          </p:cNvPr>
          <p:cNvSpPr/>
          <p:nvPr/>
        </p:nvSpPr>
        <p:spPr>
          <a:xfrm rot="1466114">
            <a:off x="444254" y="786007"/>
            <a:ext cx="6842480" cy="2812482"/>
          </a:xfrm>
          <a:custGeom>
            <a:avLst/>
            <a:gdLst/>
            <a:ahLst/>
            <a:cxnLst/>
            <a:rect l="l" t="t" r="r" b="b"/>
            <a:pathLst>
              <a:path w="26033833" h="10700754">
                <a:moveTo>
                  <a:pt x="0" y="0"/>
                </a:moveTo>
                <a:lnTo>
                  <a:pt x="26033832" y="0"/>
                </a:lnTo>
                <a:lnTo>
                  <a:pt x="26033832" y="10700755"/>
                </a:lnTo>
                <a:lnTo>
                  <a:pt x="0" y="10700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295" b="-64295"/>
            </a:stretch>
          </a:blipFill>
        </p:spPr>
      </p:sp>
    </p:spTree>
    <p:extLst>
      <p:ext uri="{BB962C8B-B14F-4D97-AF65-F5344CB8AC3E}">
        <p14:creationId xmlns:p14="http://schemas.microsoft.com/office/powerpoint/2010/main" val="129747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28">
            <a:extLst>
              <a:ext uri="{FF2B5EF4-FFF2-40B4-BE49-F238E27FC236}">
                <a16:creationId xmlns:a16="http://schemas.microsoft.com/office/drawing/2014/main" id="{68EF4D4C-CED7-84D3-913F-8BD3C5E1CC04}"/>
              </a:ext>
            </a:extLst>
          </p:cNvPr>
          <p:cNvSpPr/>
          <p:nvPr/>
        </p:nvSpPr>
        <p:spPr>
          <a:xfrm flipH="1">
            <a:off x="1135669" y="1961176"/>
            <a:ext cx="8065971" cy="1430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id="{4CC31AF5-0545-6BFF-B33F-024FE703A73D}"/>
              </a:ext>
            </a:extLst>
          </p:cNvPr>
          <p:cNvSpPr txBox="1">
            <a:spLocks/>
          </p:cNvSpPr>
          <p:nvPr/>
        </p:nvSpPr>
        <p:spPr>
          <a:xfrm>
            <a:off x="213864" y="1531"/>
            <a:ext cx="359871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วัตถุประสงค์การวิจัย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E72F30D-AA8F-9A47-BD66-6587C3382B26}"/>
              </a:ext>
            </a:extLst>
          </p:cNvPr>
          <p:cNvSpPr txBox="1"/>
          <p:nvPr/>
        </p:nvSpPr>
        <p:spPr>
          <a:xfrm>
            <a:off x="2773233" y="2041267"/>
            <a:ext cx="61937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เพื่อเปรียบเทียบค่าเฉลี่ยความรอบรู้ด้านทันตสุขภาพ และพฤติกรรมการดูแลสุขภาพช่องปาก</a:t>
            </a:r>
            <a:r>
              <a:rPr lang="en-US" sz="2000" dirty="0"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ภายในกลุ่มทดลอง ก่อนการทดลองและหลังการทดลอง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เพื่อเปรียบเทียบคะแนนเฉลี่ยความรอบรู้ด้านทันตสุขภาพ</a:t>
            </a: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และพฤติกรรมการดูแลสุขภาพช่องปาก ระหว่างกลุ่มทดลองและกลุ่มควบคุม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sp>
        <p:nvSpPr>
          <p:cNvPr id="2" name="椭圆 14">
            <a:extLst>
              <a:ext uri="{FF2B5EF4-FFF2-40B4-BE49-F238E27FC236}">
                <a16:creationId xmlns:a16="http://schemas.microsoft.com/office/drawing/2014/main" id="{73140936-19E6-4059-9920-38F397E52185}"/>
              </a:ext>
            </a:extLst>
          </p:cNvPr>
          <p:cNvSpPr/>
          <p:nvPr/>
        </p:nvSpPr>
        <p:spPr>
          <a:xfrm>
            <a:off x="8559829" y="105134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Google Shape;146;p28">
            <a:extLst>
              <a:ext uri="{FF2B5EF4-FFF2-40B4-BE49-F238E27FC236}">
                <a16:creationId xmlns:a16="http://schemas.microsoft.com/office/drawing/2014/main" id="{B78431EA-4761-E468-8873-A86E90B00254}"/>
              </a:ext>
            </a:extLst>
          </p:cNvPr>
          <p:cNvSpPr/>
          <p:nvPr/>
        </p:nvSpPr>
        <p:spPr>
          <a:xfrm flipH="1">
            <a:off x="278780" y="541462"/>
            <a:ext cx="7251725" cy="132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955364" y="1035409"/>
            <a:ext cx="6575142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เพื่อศึกษาประสิทธิผลของ</a:t>
            </a:r>
            <a:r>
              <a:rPr lang="th-TH" sz="20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ส่งเสริมทันตสุขภาพต่อความรอบรู้ด้านทันตสุขภาพและพฤติกรรมการดูแลสุขภาพช่องปากของผู้สูงอายุ อำเภอโพธิ์ไทร จังหวัดอุบลราชธานี</a:t>
            </a:r>
          </a:p>
        </p:txBody>
      </p:sp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289935" y="649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วัตถุประสงค์ทั่วไป</a:t>
            </a:r>
            <a:endParaRPr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D54462-BA4B-5165-8EF4-BEED34D225ED}"/>
              </a:ext>
            </a:extLst>
          </p:cNvPr>
          <p:cNvCxnSpPr/>
          <p:nvPr/>
        </p:nvCxnSpPr>
        <p:spPr>
          <a:xfrm>
            <a:off x="278781" y="704421"/>
            <a:ext cx="72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1A92DE7-09B0-4151-AC39-4315B8FCAC30}"/>
              </a:ext>
            </a:extLst>
          </p:cNvPr>
          <p:cNvSpPr/>
          <p:nvPr/>
        </p:nvSpPr>
        <p:spPr>
          <a:xfrm>
            <a:off x="416312" y="552347"/>
            <a:ext cx="126231" cy="1262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989347-75EA-5E00-768E-16E882DC102A}"/>
              </a:ext>
            </a:extLst>
          </p:cNvPr>
          <p:cNvSpPr/>
          <p:nvPr/>
        </p:nvSpPr>
        <p:spPr>
          <a:xfrm>
            <a:off x="579598" y="552344"/>
            <a:ext cx="126231" cy="1262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E75B71-C3B3-C8EA-CDCB-D199A2E2D4E4}"/>
              </a:ext>
            </a:extLst>
          </p:cNvPr>
          <p:cNvSpPr/>
          <p:nvPr/>
        </p:nvSpPr>
        <p:spPr>
          <a:xfrm>
            <a:off x="739434" y="550352"/>
            <a:ext cx="126231" cy="1262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C14C57BB-5A55-C114-48BF-3B9A4B96CDDD}"/>
              </a:ext>
            </a:extLst>
          </p:cNvPr>
          <p:cNvSpPr/>
          <p:nvPr/>
        </p:nvSpPr>
        <p:spPr>
          <a:xfrm rot="5400000">
            <a:off x="620791" y="1240272"/>
            <a:ext cx="1693454" cy="1667083"/>
          </a:xfrm>
          <a:prstGeom prst="bentUpArrow">
            <a:avLst>
              <a:gd name="adj1" fmla="val 8327"/>
              <a:gd name="adj2" fmla="val 19134"/>
              <a:gd name="adj3" fmla="val 4023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46;p28">
            <a:extLst>
              <a:ext uri="{FF2B5EF4-FFF2-40B4-BE49-F238E27FC236}">
                <a16:creationId xmlns:a16="http://schemas.microsoft.com/office/drawing/2014/main" id="{9B4B2658-BD40-AC9D-8C34-4E596FA3199E}"/>
              </a:ext>
            </a:extLst>
          </p:cNvPr>
          <p:cNvSpPr/>
          <p:nvPr/>
        </p:nvSpPr>
        <p:spPr>
          <a:xfrm flipH="1">
            <a:off x="1232812" y="3544886"/>
            <a:ext cx="7251725" cy="1438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กล่องข้อความ 25">
            <a:extLst>
              <a:ext uri="{FF2B5EF4-FFF2-40B4-BE49-F238E27FC236}">
                <a16:creationId xmlns:a16="http://schemas.microsoft.com/office/drawing/2014/main" id="{71D158BB-3FB4-CEF8-2F8C-8268F0ABF708}"/>
              </a:ext>
            </a:extLst>
          </p:cNvPr>
          <p:cNvSpPr txBox="1"/>
          <p:nvPr/>
        </p:nvSpPr>
        <p:spPr>
          <a:xfrm>
            <a:off x="1693466" y="3967356"/>
            <a:ext cx="6707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ภายหลังการทดลองกลุ่มทดลองมีค่าเฉลี่ยคะแนนความรอบรู้ด้านทันตสุขภาพ</a:t>
            </a:r>
            <a:r>
              <a:rPr lang="th-TH" sz="2000" dirty="0"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และพฤติกรรมการดูแลสุขภาพช่องปาก มากกว่าก่อนการทดลอง และมากกว่ากลุ่มควบคุม</a:t>
            </a:r>
            <a:endParaRPr lang="en-US" sz="2000" dirty="0">
              <a:effectLst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endParaRPr lang="en-GB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CA60C0-F6E1-9408-CFC1-113A3EE8D675}"/>
              </a:ext>
            </a:extLst>
          </p:cNvPr>
          <p:cNvCxnSpPr/>
          <p:nvPr/>
        </p:nvCxnSpPr>
        <p:spPr>
          <a:xfrm>
            <a:off x="1232813" y="3707845"/>
            <a:ext cx="72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DC4BA90-B4F1-D173-DAAE-9C2E88D99441}"/>
              </a:ext>
            </a:extLst>
          </p:cNvPr>
          <p:cNvSpPr/>
          <p:nvPr/>
        </p:nvSpPr>
        <p:spPr>
          <a:xfrm>
            <a:off x="1370344" y="3555771"/>
            <a:ext cx="126231" cy="1262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F0CF-3F27-8B4A-49D9-2A29DC9167EE}"/>
              </a:ext>
            </a:extLst>
          </p:cNvPr>
          <p:cNvSpPr/>
          <p:nvPr/>
        </p:nvSpPr>
        <p:spPr>
          <a:xfrm>
            <a:off x="1533630" y="3555768"/>
            <a:ext cx="126231" cy="1262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D7415B-2A12-52B4-BFC4-07ABB2D015F8}"/>
              </a:ext>
            </a:extLst>
          </p:cNvPr>
          <p:cNvSpPr/>
          <p:nvPr/>
        </p:nvSpPr>
        <p:spPr>
          <a:xfrm>
            <a:off x="1693466" y="3553776"/>
            <a:ext cx="126231" cy="1262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50;p28">
            <a:extLst>
              <a:ext uri="{FF2B5EF4-FFF2-40B4-BE49-F238E27FC236}">
                <a16:creationId xmlns:a16="http://schemas.microsoft.com/office/drawing/2014/main" id="{544D7E6E-B7BC-8758-4D7F-C33BF4F596EC}"/>
              </a:ext>
            </a:extLst>
          </p:cNvPr>
          <p:cNvSpPr txBox="1">
            <a:spLocks/>
          </p:cNvSpPr>
          <p:nvPr/>
        </p:nvSpPr>
        <p:spPr>
          <a:xfrm>
            <a:off x="106551" y="4182662"/>
            <a:ext cx="359871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สมมุติฐาน</a:t>
            </a:r>
          </a:p>
          <a:p>
            <a:pPr>
              <a:buSzPts val="1100"/>
              <a:buFont typeface="Arial"/>
              <a:buNone/>
            </a:pPr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D88A376-D008-7FB4-76B4-FCE91EABA34D}"/>
              </a:ext>
            </a:extLst>
          </p:cNvPr>
          <p:cNvSpPr/>
          <p:nvPr/>
        </p:nvSpPr>
        <p:spPr>
          <a:xfrm rot="1466114">
            <a:off x="3389604" y="3097686"/>
            <a:ext cx="6842480" cy="2812482"/>
          </a:xfrm>
          <a:custGeom>
            <a:avLst/>
            <a:gdLst/>
            <a:ahLst/>
            <a:cxnLst/>
            <a:rect l="l" t="t" r="r" b="b"/>
            <a:pathLst>
              <a:path w="26033833" h="10700754">
                <a:moveTo>
                  <a:pt x="0" y="0"/>
                </a:moveTo>
                <a:lnTo>
                  <a:pt x="26033832" y="0"/>
                </a:lnTo>
                <a:lnTo>
                  <a:pt x="26033832" y="10700755"/>
                </a:lnTo>
                <a:lnTo>
                  <a:pt x="0" y="10700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295" b="-64295"/>
            </a:stretch>
          </a:blipFill>
        </p:spPr>
      </p:sp>
    </p:spTree>
    <p:extLst>
      <p:ext uri="{BB962C8B-B14F-4D97-AF65-F5344CB8AC3E}">
        <p14:creationId xmlns:p14="http://schemas.microsoft.com/office/powerpoint/2010/main" val="273319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9D9986B-D321-7030-C371-D0C52F63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66" y="3827837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 week</a:t>
            </a:r>
            <a:endParaRPr lang="en-US" sz="1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5F6A2CC6-A28A-9702-AF99-ED39B4C1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867" y="2497328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 week</a:t>
            </a:r>
            <a:endParaRPr lang="en-US" sz="1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90DE464C-AB23-7A18-1A73-0300A5DF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144" y="2467811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12 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weeks</a:t>
            </a:r>
            <a:r>
              <a:rPr lang="en-US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B7155762-D727-010C-1D1F-BF543C888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46" y="3787330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12 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weeks</a:t>
            </a:r>
            <a:r>
              <a:rPr lang="en-US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B46A6B47-77AD-F591-1F20-93174A5B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458" y="2592906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การวัดผล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ED239CF1-3F2B-96E2-C8B7-99B035C3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503" y="3848964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การวัดผล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493B280A-2FB4-9630-D61D-E6477413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458" y="2554149"/>
            <a:ext cx="868680" cy="2819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การวัดผล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4B71D-58FD-2F0A-9452-0CFCB4CF2B64}"/>
              </a:ext>
            </a:extLst>
          </p:cNvPr>
          <p:cNvSpPr/>
          <p:nvPr/>
        </p:nvSpPr>
        <p:spPr>
          <a:xfrm>
            <a:off x="1583995" y="3683498"/>
            <a:ext cx="137830" cy="4253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FBB97F-5846-BB03-1DFF-1CDE18188467}"/>
              </a:ext>
            </a:extLst>
          </p:cNvPr>
          <p:cNvSpPr/>
          <p:nvPr/>
        </p:nvSpPr>
        <p:spPr>
          <a:xfrm>
            <a:off x="1566985" y="1534067"/>
            <a:ext cx="137830" cy="425391"/>
          </a:xfrm>
          <a:prstGeom prst="rect">
            <a:avLst/>
          </a:prstGeom>
          <a:solidFill>
            <a:srgbClr val="A1B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8BB02EC-C0D6-A46C-2EE9-2AE8E19C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5" y="1967207"/>
            <a:ext cx="1184910" cy="5219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ผู้สูงอายุ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รพ</a:t>
            </a:r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สต.สารภี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1B862EF-BB8E-5185-93CB-B3ADBE18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5" y="3145633"/>
            <a:ext cx="1184910" cy="5219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ผู้สูงอายุ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รพ</a:t>
            </a:r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สต.ม่วงใหญ่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B82E3D5-BA79-2471-C1C7-C04D556B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5" y="1041178"/>
            <a:ext cx="1154430" cy="48514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กลุ่มทดลอง 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th-TH" dirty="0"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31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 คน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10AB8F3-1DAB-9DA5-04BD-0D6D9728D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5" y="4110665"/>
            <a:ext cx="1192530" cy="493395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กลุ่มเปรียบเทียบ 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31 คน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8" name="Text Box 405042299">
            <a:extLst>
              <a:ext uri="{FF2B5EF4-FFF2-40B4-BE49-F238E27FC236}">
                <a16:creationId xmlns:a16="http://schemas.microsoft.com/office/drawing/2014/main" id="{233D06B1-4D7C-0A11-7027-C79722F9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25" y="2738428"/>
            <a:ext cx="2350770" cy="1116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ความรอบรู้ทันตสุขภาพ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พฤติกรรมการดูแลสุขภาพช่องปาก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0" name="Text Box 330935561">
            <a:extLst>
              <a:ext uri="{FF2B5EF4-FFF2-40B4-BE49-F238E27FC236}">
                <a16:creationId xmlns:a16="http://schemas.microsoft.com/office/drawing/2014/main" id="{3D289B09-DF2F-A063-48FE-6A87A288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37" y="2737207"/>
            <a:ext cx="2019300" cy="1116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ความรอบรู้ทันตสุขภาพ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พฤติกรรมการดูแลสุขภาพช่องปาก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1" name="Text Box 297419406">
            <a:extLst>
              <a:ext uri="{FF2B5EF4-FFF2-40B4-BE49-F238E27FC236}">
                <a16:creationId xmlns:a16="http://schemas.microsoft.com/office/drawing/2014/main" id="{9AB19BC6-628A-A141-9CF5-088F5341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30" y="708700"/>
            <a:ext cx="2350770" cy="18707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th-TH" sz="1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</a:t>
            </a:r>
            <a:r>
              <a:rPr lang="en-US" sz="1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1 </a:t>
            </a:r>
            <a:r>
              <a:rPr lang="th-TH" sz="1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การพัฒนาความรอบรู้ด้านทันตสุขภาพ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กิจกรรมที่ </a:t>
            </a:r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200" dirty="0"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เข้าถึง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กิจกรรมที่ </a:t>
            </a:r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2</a:t>
            </a:r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200" dirty="0"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เข้าใจ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กิจกรรมที่ </a:t>
            </a:r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3</a:t>
            </a:r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200" dirty="0"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โต้ตอบ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กิจกรรมที่ </a:t>
            </a:r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4</a:t>
            </a:r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200" dirty="0"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ตัดสินใจ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กิจกรรมที่ </a:t>
            </a:r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5 </a:t>
            </a:r>
            <a:r>
              <a:rPr lang="th-TH" sz="1200" dirty="0"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ปรับเปลี่ยน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2" name="Text Box 190451489">
            <a:extLst>
              <a:ext uri="{FF2B5EF4-FFF2-40B4-BE49-F238E27FC236}">
                <a16:creationId xmlns:a16="http://schemas.microsoft.com/office/drawing/2014/main" id="{E328A00E-8A63-5EC1-E3A9-4CEFB5B9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37" y="680476"/>
            <a:ext cx="2019300" cy="18989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th-TH" sz="1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</a:t>
            </a:r>
            <a:r>
              <a:rPr lang="en-US" sz="12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2 </a:t>
            </a:r>
            <a:r>
              <a:rPr lang="th-TH" sz="1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การติดตามและประเมินผล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thaiDist"/>
            <a:r>
              <a:rPr lang="th-TH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กิจกรรมที่  ทบทวนความรู้ กระตุ้นเตือน และให้กำลังใจในการปรับเปลี่ยนพฤติกรรมการดูแลสุขภาพช่องปากผู้สูงอายุ และเยี่ยมบ้าน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554E0EC-68D9-7B5A-E0E5-F5BE361E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5" y="4096832"/>
            <a:ext cx="4734732" cy="7505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thaiDist"/>
            <a:r>
              <a:rPr lang="th-TH" sz="1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กิจกรรมการตรวจสุขภาพช่องปาก อย่างน้อยปีละ 2 ครั้ง ประเมินนัดรักษาทางทันตกรรมและให้ความรู้โดยใช้สื่อการสอนทันตสุขภาพ ตามแผนการการดูแลสุขภาพช่องปาก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ACB63-37B6-50C6-4A84-3EE8DFEE8C0F}"/>
              </a:ext>
            </a:extLst>
          </p:cNvPr>
          <p:cNvSpPr txBox="1"/>
          <p:nvPr/>
        </p:nvSpPr>
        <p:spPr>
          <a:xfrm rot="5400000">
            <a:off x="6671261" y="2406197"/>
            <a:ext cx="31486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Quasi-experimental study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1FF9BD4-BC89-3DAC-0859-0B677A94517B}"/>
              </a:ext>
            </a:extLst>
          </p:cNvPr>
          <p:cNvSpPr/>
          <p:nvPr/>
        </p:nvSpPr>
        <p:spPr>
          <a:xfrm>
            <a:off x="2224641" y="1209186"/>
            <a:ext cx="365932" cy="200169"/>
          </a:xfrm>
          <a:prstGeom prst="rightArrow">
            <a:avLst/>
          </a:prstGeom>
          <a:solidFill>
            <a:srgbClr val="A1B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F049BBE-4A66-8DCB-555A-43D8C6DEA6F7}"/>
              </a:ext>
            </a:extLst>
          </p:cNvPr>
          <p:cNvSpPr/>
          <p:nvPr/>
        </p:nvSpPr>
        <p:spPr>
          <a:xfrm>
            <a:off x="2252985" y="4308847"/>
            <a:ext cx="365932" cy="200169"/>
          </a:xfrm>
          <a:prstGeom prst="rightArrow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8992DAB-D99E-990B-6FC8-7E5243DBED01}"/>
              </a:ext>
            </a:extLst>
          </p:cNvPr>
          <p:cNvSpPr/>
          <p:nvPr/>
        </p:nvSpPr>
        <p:spPr>
          <a:xfrm>
            <a:off x="4960857" y="1265579"/>
            <a:ext cx="365932" cy="200169"/>
          </a:xfrm>
          <a:prstGeom prst="rightArrow">
            <a:avLst/>
          </a:prstGeom>
          <a:solidFill>
            <a:srgbClr val="A1B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D564FD3-C228-8CEE-6417-EC6042EC4D5C}"/>
              </a:ext>
            </a:extLst>
          </p:cNvPr>
          <p:cNvSpPr/>
          <p:nvPr/>
        </p:nvSpPr>
        <p:spPr>
          <a:xfrm>
            <a:off x="2772028" y="2715032"/>
            <a:ext cx="170481" cy="200169"/>
          </a:xfrm>
          <a:prstGeom prst="downArrow">
            <a:avLst/>
          </a:prstGeom>
          <a:solidFill>
            <a:srgbClr val="A1B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CD5AC356-01C7-63EB-48F8-21E038F7D92C}"/>
              </a:ext>
            </a:extLst>
          </p:cNvPr>
          <p:cNvSpPr/>
          <p:nvPr/>
        </p:nvSpPr>
        <p:spPr>
          <a:xfrm>
            <a:off x="7065059" y="2702454"/>
            <a:ext cx="170481" cy="200169"/>
          </a:xfrm>
          <a:prstGeom prst="downArrow">
            <a:avLst/>
          </a:prstGeom>
          <a:solidFill>
            <a:srgbClr val="A1B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8586B5C-DBA8-C7ED-6ECF-558A8207F202}"/>
              </a:ext>
            </a:extLst>
          </p:cNvPr>
          <p:cNvSpPr/>
          <p:nvPr/>
        </p:nvSpPr>
        <p:spPr>
          <a:xfrm flipV="1">
            <a:off x="2764279" y="3857531"/>
            <a:ext cx="170481" cy="200169"/>
          </a:xfrm>
          <a:prstGeom prst="downArrow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5C22503B-819D-CD8F-D439-F5F44F657510}"/>
              </a:ext>
            </a:extLst>
          </p:cNvPr>
          <p:cNvSpPr/>
          <p:nvPr/>
        </p:nvSpPr>
        <p:spPr>
          <a:xfrm flipV="1">
            <a:off x="7065059" y="3844953"/>
            <a:ext cx="170481" cy="200169"/>
          </a:xfrm>
          <a:prstGeom prst="downArrow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BD05F2-5710-DA1F-A576-CDEB5BBF3DCB}"/>
              </a:ext>
            </a:extLst>
          </p:cNvPr>
          <p:cNvCxnSpPr>
            <a:cxnSpLocks/>
          </p:cNvCxnSpPr>
          <p:nvPr/>
        </p:nvCxnSpPr>
        <p:spPr>
          <a:xfrm flipV="1">
            <a:off x="2810774" y="2702454"/>
            <a:ext cx="4381200" cy="12578"/>
          </a:xfrm>
          <a:prstGeom prst="line">
            <a:avLst/>
          </a:prstGeom>
          <a:ln w="38100">
            <a:solidFill>
              <a:srgbClr val="A1BB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62E835F-DADC-F89C-BDE2-64D2E188D17E}"/>
              </a:ext>
            </a:extLst>
          </p:cNvPr>
          <p:cNvCxnSpPr>
            <a:cxnSpLocks/>
          </p:cNvCxnSpPr>
          <p:nvPr/>
        </p:nvCxnSpPr>
        <p:spPr>
          <a:xfrm flipV="1">
            <a:off x="2810774" y="4029129"/>
            <a:ext cx="4381200" cy="12578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4">
            <a:extLst>
              <a:ext uri="{FF2B5EF4-FFF2-40B4-BE49-F238E27FC236}">
                <a16:creationId xmlns:a16="http://schemas.microsoft.com/office/drawing/2014/main" id="{31D65352-6A15-6F73-7009-DDE368A92389}"/>
              </a:ext>
            </a:extLst>
          </p:cNvPr>
          <p:cNvSpPr/>
          <p:nvPr/>
        </p:nvSpPr>
        <p:spPr>
          <a:xfrm>
            <a:off x="8567963" y="64696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8</a:t>
            </a:r>
            <a:endParaRPr lang="zh-CN" altLang="en-US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id="{B010D80A-6D60-C2ED-B70A-84C0C05A2B58}"/>
              </a:ext>
            </a:extLst>
          </p:cNvPr>
          <p:cNvSpPr txBox="1">
            <a:spLocks/>
          </p:cNvSpPr>
          <p:nvPr/>
        </p:nvSpPr>
        <p:spPr>
          <a:xfrm>
            <a:off x="5937604" y="-56361"/>
            <a:ext cx="278753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รูปแบบงานวิจัย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0F8738-4B51-E4CB-E98A-C858893907F0}"/>
              </a:ext>
            </a:extLst>
          </p:cNvPr>
          <p:cNvCxnSpPr>
            <a:cxnSpLocks/>
          </p:cNvCxnSpPr>
          <p:nvPr/>
        </p:nvCxnSpPr>
        <p:spPr>
          <a:xfrm>
            <a:off x="6207072" y="450747"/>
            <a:ext cx="22162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DFA03A-C738-C2D0-38FE-81F10E2B9E8C}"/>
              </a:ext>
            </a:extLst>
          </p:cNvPr>
          <p:cNvGrpSpPr/>
          <p:nvPr/>
        </p:nvGrpSpPr>
        <p:grpSpPr>
          <a:xfrm>
            <a:off x="753562" y="1331938"/>
            <a:ext cx="2267835" cy="3029677"/>
            <a:chOff x="1591626" y="5841391"/>
            <a:chExt cx="6068893" cy="8107637"/>
          </a:xfrm>
        </p:grpSpPr>
        <p:sp>
          <p:nvSpPr>
            <p:cNvPr id="10" name="Freeform 515">
              <a:extLst>
                <a:ext uri="{FF2B5EF4-FFF2-40B4-BE49-F238E27FC236}">
                  <a16:creationId xmlns:a16="http://schemas.microsoft.com/office/drawing/2014/main" id="{A23FA614-E896-136A-8E0E-71EDA5C3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3442AFC7-83F5-083D-B991-9709B918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2" name="Freeform 514">
              <a:extLst>
                <a:ext uri="{FF2B5EF4-FFF2-40B4-BE49-F238E27FC236}">
                  <a16:creationId xmlns:a16="http://schemas.microsoft.com/office/drawing/2014/main" id="{1D9FD5BA-E4D5-4804-3AD8-C9752F09F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AB101B-4042-035E-9AA5-78AA3E4A521C}"/>
              </a:ext>
            </a:extLst>
          </p:cNvPr>
          <p:cNvGrpSpPr/>
          <p:nvPr/>
        </p:nvGrpSpPr>
        <p:grpSpPr>
          <a:xfrm>
            <a:off x="3299757" y="1331473"/>
            <a:ext cx="2267835" cy="3029677"/>
            <a:chOff x="1591626" y="5841391"/>
            <a:chExt cx="6068893" cy="8107637"/>
          </a:xfrm>
        </p:grpSpPr>
        <p:sp>
          <p:nvSpPr>
            <p:cNvPr id="15" name="Freeform 515">
              <a:extLst>
                <a:ext uri="{FF2B5EF4-FFF2-40B4-BE49-F238E27FC236}">
                  <a16:creationId xmlns:a16="http://schemas.microsoft.com/office/drawing/2014/main" id="{13CFE7B2-BA5A-F09C-4C7F-3A2474F7A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288D67E3-390B-F0A0-3987-0CCF8267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17" name="Freeform 514">
              <a:extLst>
                <a:ext uri="{FF2B5EF4-FFF2-40B4-BE49-F238E27FC236}">
                  <a16:creationId xmlns:a16="http://schemas.microsoft.com/office/drawing/2014/main" id="{B17FE83A-92DE-6ECD-26C1-0DC80D196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EA54F0-5BE2-71A2-DCBE-E0810ECDCFCE}"/>
              </a:ext>
            </a:extLst>
          </p:cNvPr>
          <p:cNvGrpSpPr/>
          <p:nvPr/>
        </p:nvGrpSpPr>
        <p:grpSpPr>
          <a:xfrm>
            <a:off x="5912859" y="1331472"/>
            <a:ext cx="2267835" cy="3029677"/>
            <a:chOff x="1591626" y="5841391"/>
            <a:chExt cx="6068893" cy="8107637"/>
          </a:xfrm>
        </p:grpSpPr>
        <p:sp>
          <p:nvSpPr>
            <p:cNvPr id="19" name="Freeform 515">
              <a:extLst>
                <a:ext uri="{FF2B5EF4-FFF2-40B4-BE49-F238E27FC236}">
                  <a16:creationId xmlns:a16="http://schemas.microsoft.com/office/drawing/2014/main" id="{5B6877D3-B60F-4667-B5DC-1F972602F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0" y="7044942"/>
              <a:ext cx="373672" cy="675910"/>
            </a:xfrm>
            <a:custGeom>
              <a:avLst/>
              <a:gdLst>
                <a:gd name="T0" fmla="*/ 107589 w 299"/>
                <a:gd name="T1" fmla="*/ 0 h 542"/>
                <a:gd name="T2" fmla="*/ 97841 w 299"/>
                <a:gd name="T3" fmla="*/ 0 h 542"/>
                <a:gd name="T4" fmla="*/ 0 w 299"/>
                <a:gd name="T5" fmla="*/ 97271 h 542"/>
                <a:gd name="T6" fmla="*/ 97841 w 299"/>
                <a:gd name="T7" fmla="*/ 194903 h 542"/>
                <a:gd name="T8" fmla="*/ 107589 w 299"/>
                <a:gd name="T9" fmla="*/ 194903 h 542"/>
                <a:gd name="T10" fmla="*/ 107589 w 299"/>
                <a:gd name="T11" fmla="*/ 0 h 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542">
                  <a:moveTo>
                    <a:pt x="298" y="0"/>
                  </a:moveTo>
                  <a:lnTo>
                    <a:pt x="271" y="0"/>
                  </a:lnTo>
                  <a:cubicBezTo>
                    <a:pt x="121" y="0"/>
                    <a:pt x="0" y="121"/>
                    <a:pt x="0" y="270"/>
                  </a:cubicBezTo>
                  <a:cubicBezTo>
                    <a:pt x="0" y="420"/>
                    <a:pt x="121" y="541"/>
                    <a:pt x="271" y="541"/>
                  </a:cubicBezTo>
                  <a:lnTo>
                    <a:pt x="298" y="541"/>
                  </a:lnTo>
                  <a:lnTo>
                    <a:pt x="298" y="0"/>
                  </a:lnTo>
                </a:path>
              </a:pathLst>
            </a:custGeom>
            <a:solidFill>
              <a:srgbClr val="FF00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B3A5769D-0F12-187E-D1BE-7B45041D9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81" y="5841391"/>
              <a:ext cx="5709238" cy="8107637"/>
            </a:xfrm>
            <a:custGeom>
              <a:avLst/>
              <a:gdLst>
                <a:gd name="T0" fmla="*/ 1141288 w 3479"/>
                <a:gd name="T1" fmla="*/ 1958615 h 5440"/>
                <a:gd name="T2" fmla="*/ 110529 w 3479"/>
                <a:gd name="T3" fmla="*/ 1958615 h 5440"/>
                <a:gd name="T4" fmla="*/ 0 w 3479"/>
                <a:gd name="T5" fmla="*/ 1847702 h 5440"/>
                <a:gd name="T6" fmla="*/ 0 w 3479"/>
                <a:gd name="T7" fmla="*/ 110913 h 5440"/>
                <a:gd name="T8" fmla="*/ 110529 w 3479"/>
                <a:gd name="T9" fmla="*/ 0 h 5440"/>
                <a:gd name="T10" fmla="*/ 1141288 w 3479"/>
                <a:gd name="T11" fmla="*/ 0 h 5440"/>
                <a:gd name="T12" fmla="*/ 1252177 w 3479"/>
                <a:gd name="T13" fmla="*/ 110913 h 5440"/>
                <a:gd name="T14" fmla="*/ 1252177 w 3479"/>
                <a:gd name="T15" fmla="*/ 1847702 h 5440"/>
                <a:gd name="T16" fmla="*/ 1141288 w 3479"/>
                <a:gd name="T17" fmla="*/ 1958615 h 5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9" h="5440">
                  <a:moveTo>
                    <a:pt x="3170" y="5439"/>
                  </a:moveTo>
                  <a:lnTo>
                    <a:pt x="307" y="5439"/>
                  </a:lnTo>
                  <a:cubicBezTo>
                    <a:pt x="137" y="5439"/>
                    <a:pt x="0" y="5300"/>
                    <a:pt x="0" y="5131"/>
                  </a:cubicBezTo>
                  <a:lnTo>
                    <a:pt x="0" y="308"/>
                  </a:lnTo>
                  <a:cubicBezTo>
                    <a:pt x="0" y="138"/>
                    <a:pt x="137" y="0"/>
                    <a:pt x="307" y="0"/>
                  </a:cubicBezTo>
                  <a:lnTo>
                    <a:pt x="3170" y="0"/>
                  </a:lnTo>
                  <a:cubicBezTo>
                    <a:pt x="3340" y="0"/>
                    <a:pt x="3478" y="138"/>
                    <a:pt x="3478" y="308"/>
                  </a:cubicBezTo>
                  <a:lnTo>
                    <a:pt x="3478" y="5131"/>
                  </a:lnTo>
                  <a:cubicBezTo>
                    <a:pt x="3478" y="5300"/>
                    <a:pt x="3340" y="5439"/>
                    <a:pt x="3170" y="543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21" name="Freeform 514">
              <a:extLst>
                <a:ext uri="{FF2B5EF4-FFF2-40B4-BE49-F238E27FC236}">
                  <a16:creationId xmlns:a16="http://schemas.microsoft.com/office/drawing/2014/main" id="{F10DADB1-67E2-1313-9125-B2205A2C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26" y="6474285"/>
              <a:ext cx="5709236" cy="992737"/>
            </a:xfrm>
            <a:custGeom>
              <a:avLst/>
              <a:gdLst>
                <a:gd name="T0" fmla="*/ 1316119 w 3668"/>
                <a:gd name="T1" fmla="*/ 126179 h 1157"/>
                <a:gd name="T2" fmla="*/ 1157320 w 3668"/>
                <a:gd name="T3" fmla="*/ 0 h 1157"/>
                <a:gd name="T4" fmla="*/ 97584 w 3668"/>
                <a:gd name="T5" fmla="*/ 0 h 1157"/>
                <a:gd name="T6" fmla="*/ 0 w 3668"/>
                <a:gd name="T7" fmla="*/ 97421 h 1157"/>
                <a:gd name="T8" fmla="*/ 0 w 3668"/>
                <a:gd name="T9" fmla="*/ 325335 h 1157"/>
                <a:gd name="T10" fmla="*/ 360 w 3668"/>
                <a:gd name="T11" fmla="*/ 325335 h 1157"/>
                <a:gd name="T12" fmla="*/ 360 w 3668"/>
                <a:gd name="T13" fmla="*/ 415566 h 1157"/>
                <a:gd name="T14" fmla="*/ 97584 w 3668"/>
                <a:gd name="T15" fmla="*/ 325335 h 1157"/>
                <a:gd name="T16" fmla="*/ 217133 w 3668"/>
                <a:gd name="T17" fmla="*/ 325335 h 1157"/>
                <a:gd name="T18" fmla="*/ 1157320 w 3668"/>
                <a:gd name="T19" fmla="*/ 325335 h 1157"/>
                <a:gd name="T20" fmla="*/ 1320440 w 3668"/>
                <a:gd name="T21" fmla="*/ 162488 h 1157"/>
                <a:gd name="T22" fmla="*/ 1316119 w 3668"/>
                <a:gd name="T23" fmla="*/ 126179 h 1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68" h="1157">
                  <a:moveTo>
                    <a:pt x="3655" y="351"/>
                  </a:moveTo>
                  <a:cubicBezTo>
                    <a:pt x="3609" y="150"/>
                    <a:pt x="3429" y="0"/>
                    <a:pt x="3214" y="0"/>
                  </a:cubicBezTo>
                  <a:lnTo>
                    <a:pt x="271" y="0"/>
                  </a:lnTo>
                  <a:cubicBezTo>
                    <a:pt x="121" y="0"/>
                    <a:pt x="0" y="122"/>
                    <a:pt x="0" y="271"/>
                  </a:cubicBezTo>
                  <a:lnTo>
                    <a:pt x="0" y="905"/>
                  </a:lnTo>
                  <a:lnTo>
                    <a:pt x="1" y="905"/>
                  </a:lnTo>
                  <a:lnTo>
                    <a:pt x="1" y="1156"/>
                  </a:lnTo>
                  <a:cubicBezTo>
                    <a:pt x="11" y="1015"/>
                    <a:pt x="128" y="905"/>
                    <a:pt x="271" y="905"/>
                  </a:cubicBezTo>
                  <a:lnTo>
                    <a:pt x="603" y="905"/>
                  </a:lnTo>
                  <a:lnTo>
                    <a:pt x="3214" y="905"/>
                  </a:lnTo>
                  <a:cubicBezTo>
                    <a:pt x="3464" y="905"/>
                    <a:pt x="3667" y="702"/>
                    <a:pt x="3667" y="452"/>
                  </a:cubicBezTo>
                  <a:cubicBezTo>
                    <a:pt x="3667" y="417"/>
                    <a:pt x="3662" y="384"/>
                    <a:pt x="3655" y="351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EF583E5-F6A2-5FCD-6502-C0EE7B09D496}"/>
              </a:ext>
            </a:extLst>
          </p:cNvPr>
          <p:cNvSpPr txBox="1"/>
          <p:nvPr/>
        </p:nvSpPr>
        <p:spPr>
          <a:xfrm>
            <a:off x="1060722" y="1517359"/>
            <a:ext cx="178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Inclusion criteria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53360-C171-380A-C64C-7E291066DB31}"/>
              </a:ext>
            </a:extLst>
          </p:cNvPr>
          <p:cNvSpPr txBox="1"/>
          <p:nvPr/>
        </p:nvSpPr>
        <p:spPr>
          <a:xfrm>
            <a:off x="3706470" y="1532748"/>
            <a:ext cx="1588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Exclusion criteria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A397BD-9084-73C8-C898-B31A2A355E2E}"/>
              </a:ext>
            </a:extLst>
          </p:cNvPr>
          <p:cNvSpPr txBox="1"/>
          <p:nvPr/>
        </p:nvSpPr>
        <p:spPr>
          <a:xfrm>
            <a:off x="6192415" y="1532748"/>
            <a:ext cx="1698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Withdrawal criteria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9B2FEF-D412-65C5-9229-1C0825939BFB}"/>
              </a:ext>
            </a:extLst>
          </p:cNvPr>
          <p:cNvSpPr txBox="1"/>
          <p:nvPr/>
        </p:nvSpPr>
        <p:spPr>
          <a:xfrm>
            <a:off x="887959" y="1937771"/>
            <a:ext cx="2144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810260" algn="l"/>
              </a:tabLst>
            </a:pP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เป็นผู้สูงอายุอำเภอโพธิ์ไทร จังหวัดอุบลราชธานี</a:t>
            </a:r>
            <a:endParaRPr lang="en-US" sz="105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67B7EB-B505-9045-278E-766274F6C573}"/>
              </a:ext>
            </a:extLst>
          </p:cNvPr>
          <p:cNvSpPr txBox="1"/>
          <p:nvPr/>
        </p:nvSpPr>
        <p:spPr>
          <a:xfrm>
            <a:off x="855669" y="2319139"/>
            <a:ext cx="21980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540385" algn="l"/>
                <a:tab pos="900430" algn="l"/>
                <a:tab pos="1170305" algn="l"/>
                <a:tab pos="1395730" algn="l"/>
                <a:tab pos="1715770" algn="l"/>
              </a:tabLst>
            </a:pPr>
            <a:r>
              <a:rPr lang="th-TH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   2. ไม่เคยเข้าร่วมกิจกรรมหรือโปรแกรมการส่งเสริมพฤติกรรมการดูแลสุขภาพช่องปากอื่นๆ มาก่อน</a:t>
            </a:r>
            <a:endParaRPr lang="en-US" sz="10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BE4053-9DF7-AC13-23E9-40D2C77B9F02}"/>
              </a:ext>
            </a:extLst>
          </p:cNvPr>
          <p:cNvSpPr txBox="1"/>
          <p:nvPr/>
        </p:nvSpPr>
        <p:spPr>
          <a:xfrm>
            <a:off x="855669" y="2939953"/>
            <a:ext cx="2492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ea typeface="AngsanaNew"/>
                <a:cs typeface="TH SarabunPSK" panose="020B0500040200020003" pitchFamily="34" charset="-34"/>
              </a:rPr>
              <a:t>    3. เต็มใจและสามารถเข้าร่วมการวิจัย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21572-5CC3-3010-E285-2089578EE290}"/>
              </a:ext>
            </a:extLst>
          </p:cNvPr>
          <p:cNvSpPr txBox="1"/>
          <p:nvPr/>
        </p:nvSpPr>
        <p:spPr>
          <a:xfrm>
            <a:off x="778776" y="3146189"/>
            <a:ext cx="2253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284480" algn="l"/>
                <a:tab pos="683895" algn="l"/>
                <a:tab pos="914400" algn="l"/>
                <a:tab pos="971550" algn="l"/>
                <a:tab pos="1170305" algn="l"/>
                <a:tab pos="1395730" algn="l"/>
                <a:tab pos="1715770" algn="l"/>
              </a:tabLst>
            </a:pPr>
            <a:r>
              <a:rPr lang="th-TH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ngsanaNew"/>
                <a:cs typeface="TH SarabunPSK" panose="020B0500040200020003" pitchFamily="34" charset="-34"/>
              </a:rPr>
              <a:t>      4. สามารถสื่อสารได้ด้วยภาษาไทย ไม่มี</a:t>
            </a:r>
            <a:endParaRPr lang="en-US" dirty="0">
              <a:solidFill>
                <a:srgbClr val="000000"/>
              </a:solidFill>
              <a:effectLst/>
              <a:latin typeface="Cambria" panose="02040503050406030204" pitchFamily="18" charset="0"/>
              <a:ea typeface="AngsanaNew"/>
              <a:cs typeface="TH SarabunPSK" panose="020B0500040200020003" pitchFamily="34" charset="-34"/>
            </a:endParaRPr>
          </a:p>
          <a:p>
            <a:pPr algn="thaiDist">
              <a:tabLst>
                <a:tab pos="284480" algn="l"/>
                <a:tab pos="683895" algn="l"/>
                <a:tab pos="914400" algn="l"/>
                <a:tab pos="971550" algn="l"/>
                <a:tab pos="1170305" algn="l"/>
                <a:tab pos="1395730" algn="l"/>
                <a:tab pos="1715770" algn="l"/>
              </a:tabLst>
            </a:pPr>
            <a:r>
              <a:rPr lang="en-US" dirty="0">
                <a:latin typeface="Cambria" panose="02040503050406030204" pitchFamily="18" charset="0"/>
                <a:ea typeface="AngsanaNew"/>
                <a:cs typeface="TH SarabunPSK" panose="020B0500040200020003" pitchFamily="34" charset="-34"/>
              </a:rPr>
              <a:t>  </a:t>
            </a:r>
            <a:r>
              <a:rPr lang="th-TH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ngsanaNew"/>
                <a:cs typeface="TH SarabunPSK" panose="020B0500040200020003" pitchFamily="34" charset="-34"/>
              </a:rPr>
              <a:t>ปัญหาด้านการมองเห็น ได้ยิน และการพูด</a:t>
            </a:r>
            <a:endParaRPr lang="en-US" sz="10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8B3102-548D-DB53-218E-0B6E1C7507EC}"/>
              </a:ext>
            </a:extLst>
          </p:cNvPr>
          <p:cNvSpPr txBox="1"/>
          <p:nvPr/>
        </p:nvSpPr>
        <p:spPr>
          <a:xfrm>
            <a:off x="767012" y="3602325"/>
            <a:ext cx="262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ea typeface="AngsanaNew"/>
                <a:cs typeface="TH SarabunPSK" panose="020B0500040200020003" pitchFamily="34" charset="-34"/>
              </a:rPr>
              <a:t>     5. มีฟันถาวรใช้งานได้อย่างน้อย 20 ซี่ 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141AEB-3774-BF55-0702-806FC7CC6F51}"/>
              </a:ext>
            </a:extLst>
          </p:cNvPr>
          <p:cNvSpPr txBox="1"/>
          <p:nvPr/>
        </p:nvSpPr>
        <p:spPr>
          <a:xfrm>
            <a:off x="3426201" y="2006706"/>
            <a:ext cx="2062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     1. มีโอกาสขาดการติดตามจากการย้ายไปต่างถิ่นระหว่างการจัดกิจกรรม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880A89-2A20-5C42-E743-D714F64C9B7B}"/>
              </a:ext>
            </a:extLst>
          </p:cNvPr>
          <p:cNvSpPr txBox="1"/>
          <p:nvPr/>
        </p:nvSpPr>
        <p:spPr>
          <a:xfrm>
            <a:off x="3434154" y="2735091"/>
            <a:ext cx="2176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284480" algn="l"/>
                <a:tab pos="683895" algn="l"/>
                <a:tab pos="914400" algn="l"/>
                <a:tab pos="1170305" algn="l"/>
                <a:tab pos="1395730" algn="l"/>
                <a:tab pos="171577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   2. ไม่สามารถเข้าร่วมกิจกรรมได้ตลอดระยะเวลาของการจัดกิจกรรมตามโปรแกรม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99FA36-BE1B-BFB0-CE25-F46216579F55}"/>
              </a:ext>
            </a:extLst>
          </p:cNvPr>
          <p:cNvSpPr txBox="1"/>
          <p:nvPr/>
        </p:nvSpPr>
        <p:spPr>
          <a:xfrm>
            <a:off x="5969067" y="2047652"/>
            <a:ext cx="2183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     1.ขาดการติดตามจากการศึกษา เช่น ย้ายออกนอกพื้นที่ เสียชีวิต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2EAB3A-3747-2831-629C-A8ADDEF7AD9E}"/>
              </a:ext>
            </a:extLst>
          </p:cNvPr>
          <p:cNvSpPr txBox="1"/>
          <p:nvPr/>
        </p:nvSpPr>
        <p:spPr>
          <a:xfrm>
            <a:off x="6017634" y="2601568"/>
            <a:ext cx="2304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284480" algn="l"/>
                <a:tab pos="683895" algn="l"/>
                <a:tab pos="914400" algn="l"/>
                <a:tab pos="1170305" algn="l"/>
                <a:tab pos="1395730" algn="l"/>
                <a:tab pos="1715770" algn="l"/>
              </a:tabLs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   2.ขอถอนตัวระหว่างดำเนินกิจกรรม</a:t>
            </a:r>
            <a:endParaRPr lang="en-US" sz="11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C4AC8A-FB86-F048-F6ED-E96E90751EBD}"/>
              </a:ext>
            </a:extLst>
          </p:cNvPr>
          <p:cNvGrpSpPr/>
          <p:nvPr/>
        </p:nvGrpSpPr>
        <p:grpSpPr>
          <a:xfrm>
            <a:off x="1761341" y="721436"/>
            <a:ext cx="5412299" cy="473534"/>
            <a:chOff x="3896580" y="3496627"/>
            <a:chExt cx="14112517" cy="1234735"/>
          </a:xfrm>
          <a:solidFill>
            <a:srgbClr val="A1BBE8"/>
          </a:solidFill>
        </p:grpSpPr>
        <p:sp>
          <p:nvSpPr>
            <p:cNvPr id="42" name="Freeform 567">
              <a:extLst>
                <a:ext uri="{FF2B5EF4-FFF2-40B4-BE49-F238E27FC236}">
                  <a16:creationId xmlns:a16="http://schemas.microsoft.com/office/drawing/2014/main" id="{2FADE579-87B7-82C7-2365-799B64A9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407" y="3637817"/>
              <a:ext cx="38465" cy="879231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43" name="Freeform 568">
              <a:extLst>
                <a:ext uri="{FF2B5EF4-FFF2-40B4-BE49-F238E27FC236}">
                  <a16:creationId xmlns:a16="http://schemas.microsoft.com/office/drawing/2014/main" id="{EDF97EEA-9F77-9F56-6E2B-0F4BB8C27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580" y="4291747"/>
              <a:ext cx="439615" cy="439615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44" name="Freeform 575">
              <a:extLst>
                <a:ext uri="{FF2B5EF4-FFF2-40B4-BE49-F238E27FC236}">
                  <a16:creationId xmlns:a16="http://schemas.microsoft.com/office/drawing/2014/main" id="{A2B024FD-5526-D04C-6B9F-C2A000B4D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6389" y="3496627"/>
              <a:ext cx="13892708" cy="75096"/>
            </a:xfrm>
            <a:custGeom>
              <a:avLst/>
              <a:gdLst>
                <a:gd name="T0" fmla="*/ 44279 w 13256"/>
                <a:gd name="T1" fmla="*/ 10755 h 31"/>
                <a:gd name="T2" fmla="*/ 132116 w 13256"/>
                <a:gd name="T3" fmla="*/ 10755 h 31"/>
                <a:gd name="T4" fmla="*/ 220314 w 13256"/>
                <a:gd name="T5" fmla="*/ 10755 h 31"/>
                <a:gd name="T6" fmla="*/ 308511 w 13256"/>
                <a:gd name="T7" fmla="*/ 10755 h 31"/>
                <a:gd name="T8" fmla="*/ 396349 w 13256"/>
                <a:gd name="T9" fmla="*/ 10755 h 31"/>
                <a:gd name="T10" fmla="*/ 484546 w 13256"/>
                <a:gd name="T11" fmla="*/ 10755 h 31"/>
                <a:gd name="T12" fmla="*/ 572744 w 13256"/>
                <a:gd name="T13" fmla="*/ 10755 h 31"/>
                <a:gd name="T14" fmla="*/ 660581 w 13256"/>
                <a:gd name="T15" fmla="*/ 10755 h 31"/>
                <a:gd name="T16" fmla="*/ 748779 w 13256"/>
                <a:gd name="T17" fmla="*/ 10755 h 31"/>
                <a:gd name="T18" fmla="*/ 836616 w 13256"/>
                <a:gd name="T19" fmla="*/ 10755 h 31"/>
                <a:gd name="T20" fmla="*/ 924814 w 13256"/>
                <a:gd name="T21" fmla="*/ 10755 h 31"/>
                <a:gd name="T22" fmla="*/ 1013011 w 13256"/>
                <a:gd name="T23" fmla="*/ 10755 h 31"/>
                <a:gd name="T24" fmla="*/ 1100849 w 13256"/>
                <a:gd name="T25" fmla="*/ 10755 h 31"/>
                <a:gd name="T26" fmla="*/ 1189046 w 13256"/>
                <a:gd name="T27" fmla="*/ 10755 h 31"/>
                <a:gd name="T28" fmla="*/ 1276884 w 13256"/>
                <a:gd name="T29" fmla="*/ 10755 h 31"/>
                <a:gd name="T30" fmla="*/ 1365081 w 13256"/>
                <a:gd name="T31" fmla="*/ 10755 h 31"/>
                <a:gd name="T32" fmla="*/ 1453279 w 13256"/>
                <a:gd name="T33" fmla="*/ 10755 h 31"/>
                <a:gd name="T34" fmla="*/ 1541116 w 13256"/>
                <a:gd name="T35" fmla="*/ 10755 h 31"/>
                <a:gd name="T36" fmla="*/ 1629314 w 13256"/>
                <a:gd name="T37" fmla="*/ 10755 h 31"/>
                <a:gd name="T38" fmla="*/ 1717511 w 13256"/>
                <a:gd name="T39" fmla="*/ 10755 h 31"/>
                <a:gd name="T40" fmla="*/ 1805349 w 13256"/>
                <a:gd name="T41" fmla="*/ 10755 h 31"/>
                <a:gd name="T42" fmla="*/ 1893546 w 13256"/>
                <a:gd name="T43" fmla="*/ 10755 h 31"/>
                <a:gd name="T44" fmla="*/ 1981384 w 13256"/>
                <a:gd name="T45" fmla="*/ 10755 h 31"/>
                <a:gd name="T46" fmla="*/ 2069581 w 13256"/>
                <a:gd name="T47" fmla="*/ 10755 h 31"/>
                <a:gd name="T48" fmla="*/ 2157779 w 13256"/>
                <a:gd name="T49" fmla="*/ 10755 h 31"/>
                <a:gd name="T50" fmla="*/ 2245616 w 13256"/>
                <a:gd name="T51" fmla="*/ 10755 h 31"/>
                <a:gd name="T52" fmla="*/ 2333814 w 13256"/>
                <a:gd name="T53" fmla="*/ 10755 h 31"/>
                <a:gd name="T54" fmla="*/ 2422011 w 13256"/>
                <a:gd name="T55" fmla="*/ 10755 h 31"/>
                <a:gd name="T56" fmla="*/ 2509849 w 13256"/>
                <a:gd name="T57" fmla="*/ 10755 h 31"/>
                <a:gd name="T58" fmla="*/ 2598047 w 13256"/>
                <a:gd name="T59" fmla="*/ 10755 h 31"/>
                <a:gd name="T60" fmla="*/ 2685884 w 13256"/>
                <a:gd name="T61" fmla="*/ 10755 h 31"/>
                <a:gd name="T62" fmla="*/ 2774082 w 13256"/>
                <a:gd name="T63" fmla="*/ 10755 h 31"/>
                <a:gd name="T64" fmla="*/ 2862279 w 13256"/>
                <a:gd name="T65" fmla="*/ 10755 h 31"/>
                <a:gd name="T66" fmla="*/ 2950117 w 13256"/>
                <a:gd name="T67" fmla="*/ 10755 h 31"/>
                <a:gd name="T68" fmla="*/ 3038314 w 13256"/>
                <a:gd name="T69" fmla="*/ 10755 h 31"/>
                <a:gd name="T70" fmla="*/ 3126512 w 13256"/>
                <a:gd name="T71" fmla="*/ 10755 h 31"/>
                <a:gd name="T72" fmla="*/ 3214349 w 13256"/>
                <a:gd name="T73" fmla="*/ 10755 h 31"/>
                <a:gd name="T74" fmla="*/ 3302547 w 13256"/>
                <a:gd name="T75" fmla="*/ 10755 h 31"/>
                <a:gd name="T76" fmla="*/ 3390384 w 13256"/>
                <a:gd name="T77" fmla="*/ 10755 h 31"/>
                <a:gd name="T78" fmla="*/ 3478582 w 13256"/>
                <a:gd name="T79" fmla="*/ 10755 h 31"/>
                <a:gd name="T80" fmla="*/ 3566419 w 13256"/>
                <a:gd name="T81" fmla="*/ 10755 h 31"/>
                <a:gd name="T82" fmla="*/ 3654257 w 13256"/>
                <a:gd name="T83" fmla="*/ 10755 h 31"/>
                <a:gd name="T84" fmla="*/ 3742454 w 13256"/>
                <a:gd name="T85" fmla="*/ 10755 h 31"/>
                <a:gd name="T86" fmla="*/ 3830652 w 13256"/>
                <a:gd name="T87" fmla="*/ 10755 h 31"/>
                <a:gd name="T88" fmla="*/ 3918489 w 13256"/>
                <a:gd name="T89" fmla="*/ 10755 h 31"/>
                <a:gd name="T90" fmla="*/ 4006687 w 13256"/>
                <a:gd name="T91" fmla="*/ 10755 h 31"/>
                <a:gd name="T92" fmla="*/ 4094884 w 13256"/>
                <a:gd name="T93" fmla="*/ 10755 h 31"/>
                <a:gd name="T94" fmla="*/ 4182722 w 13256"/>
                <a:gd name="T95" fmla="*/ 10755 h 31"/>
                <a:gd name="T96" fmla="*/ 4270919 w 13256"/>
                <a:gd name="T97" fmla="*/ 10755 h 31"/>
                <a:gd name="T98" fmla="*/ 4358757 w 13256"/>
                <a:gd name="T99" fmla="*/ 10755 h 31"/>
                <a:gd name="T100" fmla="*/ 4446954 w 13256"/>
                <a:gd name="T101" fmla="*/ 10755 h 31"/>
                <a:gd name="T102" fmla="*/ 4535152 w 13256"/>
                <a:gd name="T103" fmla="*/ 10755 h 31"/>
                <a:gd name="T104" fmla="*/ 4622989 w 13256"/>
                <a:gd name="T105" fmla="*/ 10755 h 31"/>
                <a:gd name="T106" fmla="*/ 4711187 w 13256"/>
                <a:gd name="T107" fmla="*/ 10755 h 31"/>
                <a:gd name="T108" fmla="*/ 4771665 w 13256"/>
                <a:gd name="T109" fmla="*/ 10755 h 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256" h="31">
                  <a:moveTo>
                    <a:pt x="123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30"/>
                  </a:lnTo>
                  <a:close/>
                  <a:moveTo>
                    <a:pt x="367" y="30"/>
                  </a:moveTo>
                  <a:lnTo>
                    <a:pt x="245" y="30"/>
                  </a:lnTo>
                  <a:lnTo>
                    <a:pt x="245" y="0"/>
                  </a:lnTo>
                  <a:lnTo>
                    <a:pt x="367" y="0"/>
                  </a:lnTo>
                  <a:lnTo>
                    <a:pt x="367" y="30"/>
                  </a:lnTo>
                  <a:close/>
                  <a:moveTo>
                    <a:pt x="612" y="30"/>
                  </a:moveTo>
                  <a:lnTo>
                    <a:pt x="490" y="30"/>
                  </a:lnTo>
                  <a:lnTo>
                    <a:pt x="490" y="0"/>
                  </a:lnTo>
                  <a:lnTo>
                    <a:pt x="612" y="0"/>
                  </a:lnTo>
                  <a:lnTo>
                    <a:pt x="612" y="30"/>
                  </a:lnTo>
                  <a:close/>
                  <a:moveTo>
                    <a:pt x="857" y="30"/>
                  </a:moveTo>
                  <a:lnTo>
                    <a:pt x="734" y="30"/>
                  </a:lnTo>
                  <a:lnTo>
                    <a:pt x="734" y="0"/>
                  </a:lnTo>
                  <a:lnTo>
                    <a:pt x="857" y="0"/>
                  </a:lnTo>
                  <a:lnTo>
                    <a:pt x="857" y="30"/>
                  </a:lnTo>
                  <a:close/>
                  <a:moveTo>
                    <a:pt x="1101" y="30"/>
                  </a:moveTo>
                  <a:lnTo>
                    <a:pt x="979" y="30"/>
                  </a:lnTo>
                  <a:lnTo>
                    <a:pt x="979" y="0"/>
                  </a:lnTo>
                  <a:lnTo>
                    <a:pt x="1101" y="0"/>
                  </a:lnTo>
                  <a:lnTo>
                    <a:pt x="1101" y="30"/>
                  </a:lnTo>
                  <a:close/>
                  <a:moveTo>
                    <a:pt x="1346" y="30"/>
                  </a:moveTo>
                  <a:lnTo>
                    <a:pt x="1224" y="30"/>
                  </a:lnTo>
                  <a:lnTo>
                    <a:pt x="1224" y="0"/>
                  </a:lnTo>
                  <a:lnTo>
                    <a:pt x="1346" y="0"/>
                  </a:lnTo>
                  <a:lnTo>
                    <a:pt x="1346" y="30"/>
                  </a:lnTo>
                  <a:close/>
                  <a:moveTo>
                    <a:pt x="1591" y="30"/>
                  </a:moveTo>
                  <a:lnTo>
                    <a:pt x="1468" y="30"/>
                  </a:lnTo>
                  <a:lnTo>
                    <a:pt x="1468" y="0"/>
                  </a:lnTo>
                  <a:lnTo>
                    <a:pt x="1591" y="0"/>
                  </a:lnTo>
                  <a:lnTo>
                    <a:pt x="1591" y="30"/>
                  </a:lnTo>
                  <a:close/>
                  <a:moveTo>
                    <a:pt x="1835" y="30"/>
                  </a:moveTo>
                  <a:lnTo>
                    <a:pt x="1713" y="30"/>
                  </a:lnTo>
                  <a:lnTo>
                    <a:pt x="1713" y="0"/>
                  </a:lnTo>
                  <a:lnTo>
                    <a:pt x="1835" y="0"/>
                  </a:lnTo>
                  <a:lnTo>
                    <a:pt x="1835" y="30"/>
                  </a:lnTo>
                  <a:close/>
                  <a:moveTo>
                    <a:pt x="2080" y="30"/>
                  </a:moveTo>
                  <a:lnTo>
                    <a:pt x="1957" y="30"/>
                  </a:lnTo>
                  <a:lnTo>
                    <a:pt x="1957" y="0"/>
                  </a:lnTo>
                  <a:lnTo>
                    <a:pt x="2080" y="0"/>
                  </a:lnTo>
                  <a:lnTo>
                    <a:pt x="2080" y="30"/>
                  </a:lnTo>
                  <a:close/>
                  <a:moveTo>
                    <a:pt x="2324" y="30"/>
                  </a:moveTo>
                  <a:lnTo>
                    <a:pt x="2202" y="30"/>
                  </a:lnTo>
                  <a:lnTo>
                    <a:pt x="2202" y="0"/>
                  </a:lnTo>
                  <a:lnTo>
                    <a:pt x="2324" y="0"/>
                  </a:lnTo>
                  <a:lnTo>
                    <a:pt x="2324" y="30"/>
                  </a:lnTo>
                  <a:close/>
                  <a:moveTo>
                    <a:pt x="2569" y="30"/>
                  </a:moveTo>
                  <a:lnTo>
                    <a:pt x="2447" y="30"/>
                  </a:lnTo>
                  <a:lnTo>
                    <a:pt x="2447" y="0"/>
                  </a:lnTo>
                  <a:lnTo>
                    <a:pt x="2569" y="0"/>
                  </a:lnTo>
                  <a:lnTo>
                    <a:pt x="2569" y="30"/>
                  </a:lnTo>
                  <a:close/>
                  <a:moveTo>
                    <a:pt x="2814" y="30"/>
                  </a:moveTo>
                  <a:lnTo>
                    <a:pt x="2691" y="30"/>
                  </a:lnTo>
                  <a:lnTo>
                    <a:pt x="2691" y="0"/>
                  </a:lnTo>
                  <a:lnTo>
                    <a:pt x="2814" y="0"/>
                  </a:lnTo>
                  <a:lnTo>
                    <a:pt x="2814" y="30"/>
                  </a:lnTo>
                  <a:close/>
                  <a:moveTo>
                    <a:pt x="3058" y="30"/>
                  </a:moveTo>
                  <a:lnTo>
                    <a:pt x="2936" y="30"/>
                  </a:lnTo>
                  <a:lnTo>
                    <a:pt x="2936" y="0"/>
                  </a:lnTo>
                  <a:lnTo>
                    <a:pt x="3058" y="0"/>
                  </a:lnTo>
                  <a:lnTo>
                    <a:pt x="3058" y="30"/>
                  </a:lnTo>
                  <a:close/>
                  <a:moveTo>
                    <a:pt x="3303" y="30"/>
                  </a:moveTo>
                  <a:lnTo>
                    <a:pt x="3181" y="30"/>
                  </a:lnTo>
                  <a:lnTo>
                    <a:pt x="3181" y="0"/>
                  </a:lnTo>
                  <a:lnTo>
                    <a:pt x="3303" y="0"/>
                  </a:lnTo>
                  <a:lnTo>
                    <a:pt x="3303" y="30"/>
                  </a:lnTo>
                  <a:close/>
                  <a:moveTo>
                    <a:pt x="3547" y="30"/>
                  </a:moveTo>
                  <a:lnTo>
                    <a:pt x="3425" y="30"/>
                  </a:lnTo>
                  <a:lnTo>
                    <a:pt x="3425" y="0"/>
                  </a:lnTo>
                  <a:lnTo>
                    <a:pt x="3547" y="0"/>
                  </a:lnTo>
                  <a:lnTo>
                    <a:pt x="3547" y="30"/>
                  </a:lnTo>
                  <a:close/>
                  <a:moveTo>
                    <a:pt x="3792" y="30"/>
                  </a:moveTo>
                  <a:lnTo>
                    <a:pt x="3670" y="30"/>
                  </a:lnTo>
                  <a:lnTo>
                    <a:pt x="3670" y="0"/>
                  </a:lnTo>
                  <a:lnTo>
                    <a:pt x="3792" y="0"/>
                  </a:lnTo>
                  <a:lnTo>
                    <a:pt x="3792" y="30"/>
                  </a:lnTo>
                  <a:close/>
                  <a:moveTo>
                    <a:pt x="4037" y="30"/>
                  </a:moveTo>
                  <a:lnTo>
                    <a:pt x="3914" y="30"/>
                  </a:lnTo>
                  <a:lnTo>
                    <a:pt x="3914" y="0"/>
                  </a:lnTo>
                  <a:lnTo>
                    <a:pt x="4037" y="0"/>
                  </a:lnTo>
                  <a:lnTo>
                    <a:pt x="4037" y="30"/>
                  </a:lnTo>
                  <a:close/>
                  <a:moveTo>
                    <a:pt x="4281" y="30"/>
                  </a:moveTo>
                  <a:lnTo>
                    <a:pt x="4159" y="30"/>
                  </a:lnTo>
                  <a:lnTo>
                    <a:pt x="4159" y="0"/>
                  </a:lnTo>
                  <a:lnTo>
                    <a:pt x="4281" y="0"/>
                  </a:lnTo>
                  <a:lnTo>
                    <a:pt x="4281" y="30"/>
                  </a:lnTo>
                  <a:close/>
                  <a:moveTo>
                    <a:pt x="4526" y="30"/>
                  </a:moveTo>
                  <a:lnTo>
                    <a:pt x="4404" y="30"/>
                  </a:lnTo>
                  <a:lnTo>
                    <a:pt x="4404" y="0"/>
                  </a:lnTo>
                  <a:lnTo>
                    <a:pt x="4526" y="0"/>
                  </a:lnTo>
                  <a:lnTo>
                    <a:pt x="4526" y="30"/>
                  </a:lnTo>
                  <a:close/>
                  <a:moveTo>
                    <a:pt x="4771" y="30"/>
                  </a:moveTo>
                  <a:lnTo>
                    <a:pt x="4648" y="30"/>
                  </a:lnTo>
                  <a:lnTo>
                    <a:pt x="4648" y="0"/>
                  </a:lnTo>
                  <a:lnTo>
                    <a:pt x="4771" y="0"/>
                  </a:lnTo>
                  <a:lnTo>
                    <a:pt x="4771" y="30"/>
                  </a:lnTo>
                  <a:close/>
                  <a:moveTo>
                    <a:pt x="5015" y="30"/>
                  </a:moveTo>
                  <a:lnTo>
                    <a:pt x="4893" y="30"/>
                  </a:lnTo>
                  <a:lnTo>
                    <a:pt x="4893" y="0"/>
                  </a:lnTo>
                  <a:lnTo>
                    <a:pt x="5015" y="0"/>
                  </a:lnTo>
                  <a:lnTo>
                    <a:pt x="5015" y="30"/>
                  </a:lnTo>
                  <a:close/>
                  <a:moveTo>
                    <a:pt x="5260" y="30"/>
                  </a:moveTo>
                  <a:lnTo>
                    <a:pt x="5138" y="30"/>
                  </a:lnTo>
                  <a:lnTo>
                    <a:pt x="5138" y="0"/>
                  </a:lnTo>
                  <a:lnTo>
                    <a:pt x="5260" y="0"/>
                  </a:lnTo>
                  <a:lnTo>
                    <a:pt x="5260" y="30"/>
                  </a:lnTo>
                  <a:close/>
                  <a:moveTo>
                    <a:pt x="5504" y="30"/>
                  </a:moveTo>
                  <a:lnTo>
                    <a:pt x="5382" y="30"/>
                  </a:lnTo>
                  <a:lnTo>
                    <a:pt x="5382" y="0"/>
                  </a:lnTo>
                  <a:lnTo>
                    <a:pt x="5504" y="0"/>
                  </a:lnTo>
                  <a:lnTo>
                    <a:pt x="5504" y="30"/>
                  </a:lnTo>
                  <a:close/>
                  <a:moveTo>
                    <a:pt x="5749" y="30"/>
                  </a:moveTo>
                  <a:lnTo>
                    <a:pt x="5627" y="30"/>
                  </a:lnTo>
                  <a:lnTo>
                    <a:pt x="5627" y="0"/>
                  </a:lnTo>
                  <a:lnTo>
                    <a:pt x="5749" y="0"/>
                  </a:lnTo>
                  <a:lnTo>
                    <a:pt x="5749" y="30"/>
                  </a:lnTo>
                  <a:close/>
                  <a:moveTo>
                    <a:pt x="5994" y="30"/>
                  </a:moveTo>
                  <a:lnTo>
                    <a:pt x="5871" y="30"/>
                  </a:lnTo>
                  <a:lnTo>
                    <a:pt x="5871" y="0"/>
                  </a:lnTo>
                  <a:lnTo>
                    <a:pt x="5994" y="0"/>
                  </a:lnTo>
                  <a:lnTo>
                    <a:pt x="5994" y="30"/>
                  </a:lnTo>
                  <a:close/>
                  <a:moveTo>
                    <a:pt x="6238" y="30"/>
                  </a:moveTo>
                  <a:lnTo>
                    <a:pt x="6116" y="30"/>
                  </a:lnTo>
                  <a:lnTo>
                    <a:pt x="6116" y="0"/>
                  </a:lnTo>
                  <a:lnTo>
                    <a:pt x="6238" y="0"/>
                  </a:lnTo>
                  <a:lnTo>
                    <a:pt x="6238" y="30"/>
                  </a:lnTo>
                  <a:close/>
                  <a:moveTo>
                    <a:pt x="6483" y="30"/>
                  </a:moveTo>
                  <a:lnTo>
                    <a:pt x="6361" y="30"/>
                  </a:lnTo>
                  <a:lnTo>
                    <a:pt x="6361" y="0"/>
                  </a:lnTo>
                  <a:lnTo>
                    <a:pt x="6483" y="0"/>
                  </a:lnTo>
                  <a:lnTo>
                    <a:pt x="6483" y="30"/>
                  </a:lnTo>
                  <a:close/>
                  <a:moveTo>
                    <a:pt x="6728" y="30"/>
                  </a:moveTo>
                  <a:lnTo>
                    <a:pt x="6605" y="30"/>
                  </a:lnTo>
                  <a:lnTo>
                    <a:pt x="6605" y="0"/>
                  </a:lnTo>
                  <a:lnTo>
                    <a:pt x="6728" y="0"/>
                  </a:lnTo>
                  <a:lnTo>
                    <a:pt x="6728" y="30"/>
                  </a:lnTo>
                  <a:close/>
                  <a:moveTo>
                    <a:pt x="6972" y="30"/>
                  </a:moveTo>
                  <a:lnTo>
                    <a:pt x="6850" y="30"/>
                  </a:lnTo>
                  <a:lnTo>
                    <a:pt x="6850" y="0"/>
                  </a:lnTo>
                  <a:lnTo>
                    <a:pt x="6972" y="0"/>
                  </a:lnTo>
                  <a:lnTo>
                    <a:pt x="6972" y="30"/>
                  </a:lnTo>
                  <a:close/>
                  <a:moveTo>
                    <a:pt x="7217" y="30"/>
                  </a:moveTo>
                  <a:lnTo>
                    <a:pt x="7094" y="30"/>
                  </a:lnTo>
                  <a:lnTo>
                    <a:pt x="7094" y="0"/>
                  </a:lnTo>
                  <a:lnTo>
                    <a:pt x="7217" y="0"/>
                  </a:lnTo>
                  <a:lnTo>
                    <a:pt x="7217" y="30"/>
                  </a:lnTo>
                  <a:close/>
                  <a:moveTo>
                    <a:pt x="7461" y="30"/>
                  </a:moveTo>
                  <a:lnTo>
                    <a:pt x="7339" y="30"/>
                  </a:lnTo>
                  <a:lnTo>
                    <a:pt x="7339" y="0"/>
                  </a:lnTo>
                  <a:lnTo>
                    <a:pt x="7461" y="0"/>
                  </a:lnTo>
                  <a:lnTo>
                    <a:pt x="7461" y="30"/>
                  </a:lnTo>
                  <a:close/>
                  <a:moveTo>
                    <a:pt x="7706" y="30"/>
                  </a:moveTo>
                  <a:lnTo>
                    <a:pt x="7584" y="30"/>
                  </a:lnTo>
                  <a:lnTo>
                    <a:pt x="7584" y="0"/>
                  </a:lnTo>
                  <a:lnTo>
                    <a:pt x="7706" y="0"/>
                  </a:lnTo>
                  <a:lnTo>
                    <a:pt x="7706" y="30"/>
                  </a:lnTo>
                  <a:close/>
                  <a:moveTo>
                    <a:pt x="7951" y="30"/>
                  </a:moveTo>
                  <a:lnTo>
                    <a:pt x="7828" y="30"/>
                  </a:lnTo>
                  <a:lnTo>
                    <a:pt x="7828" y="0"/>
                  </a:lnTo>
                  <a:lnTo>
                    <a:pt x="7951" y="0"/>
                  </a:lnTo>
                  <a:lnTo>
                    <a:pt x="7951" y="30"/>
                  </a:lnTo>
                  <a:close/>
                  <a:moveTo>
                    <a:pt x="8195" y="30"/>
                  </a:moveTo>
                  <a:lnTo>
                    <a:pt x="8073" y="30"/>
                  </a:lnTo>
                  <a:lnTo>
                    <a:pt x="8073" y="0"/>
                  </a:lnTo>
                  <a:lnTo>
                    <a:pt x="8195" y="0"/>
                  </a:lnTo>
                  <a:lnTo>
                    <a:pt x="8195" y="30"/>
                  </a:lnTo>
                  <a:close/>
                  <a:moveTo>
                    <a:pt x="8440" y="30"/>
                  </a:moveTo>
                  <a:lnTo>
                    <a:pt x="8318" y="30"/>
                  </a:lnTo>
                  <a:lnTo>
                    <a:pt x="8318" y="0"/>
                  </a:lnTo>
                  <a:lnTo>
                    <a:pt x="8440" y="0"/>
                  </a:lnTo>
                  <a:lnTo>
                    <a:pt x="8440" y="30"/>
                  </a:lnTo>
                  <a:close/>
                  <a:moveTo>
                    <a:pt x="8685" y="30"/>
                  </a:moveTo>
                  <a:lnTo>
                    <a:pt x="8562" y="30"/>
                  </a:lnTo>
                  <a:lnTo>
                    <a:pt x="8562" y="0"/>
                  </a:lnTo>
                  <a:lnTo>
                    <a:pt x="8685" y="0"/>
                  </a:lnTo>
                  <a:lnTo>
                    <a:pt x="8685" y="30"/>
                  </a:lnTo>
                  <a:close/>
                  <a:moveTo>
                    <a:pt x="8929" y="30"/>
                  </a:moveTo>
                  <a:lnTo>
                    <a:pt x="8807" y="30"/>
                  </a:lnTo>
                  <a:lnTo>
                    <a:pt x="8807" y="0"/>
                  </a:lnTo>
                  <a:lnTo>
                    <a:pt x="8929" y="0"/>
                  </a:lnTo>
                  <a:lnTo>
                    <a:pt x="8929" y="30"/>
                  </a:lnTo>
                  <a:close/>
                  <a:moveTo>
                    <a:pt x="9174" y="30"/>
                  </a:moveTo>
                  <a:lnTo>
                    <a:pt x="9051" y="30"/>
                  </a:lnTo>
                  <a:lnTo>
                    <a:pt x="9051" y="0"/>
                  </a:lnTo>
                  <a:lnTo>
                    <a:pt x="9174" y="0"/>
                  </a:lnTo>
                  <a:lnTo>
                    <a:pt x="9174" y="30"/>
                  </a:lnTo>
                  <a:close/>
                  <a:moveTo>
                    <a:pt x="9418" y="30"/>
                  </a:moveTo>
                  <a:lnTo>
                    <a:pt x="9296" y="30"/>
                  </a:lnTo>
                  <a:lnTo>
                    <a:pt x="9296" y="0"/>
                  </a:lnTo>
                  <a:lnTo>
                    <a:pt x="9418" y="0"/>
                  </a:lnTo>
                  <a:lnTo>
                    <a:pt x="9418" y="30"/>
                  </a:lnTo>
                  <a:close/>
                  <a:moveTo>
                    <a:pt x="9663" y="30"/>
                  </a:moveTo>
                  <a:lnTo>
                    <a:pt x="9541" y="30"/>
                  </a:lnTo>
                  <a:lnTo>
                    <a:pt x="9541" y="0"/>
                  </a:lnTo>
                  <a:lnTo>
                    <a:pt x="9663" y="0"/>
                  </a:lnTo>
                  <a:lnTo>
                    <a:pt x="9663" y="30"/>
                  </a:lnTo>
                  <a:close/>
                  <a:moveTo>
                    <a:pt x="9907" y="30"/>
                  </a:moveTo>
                  <a:lnTo>
                    <a:pt x="9785" y="30"/>
                  </a:lnTo>
                  <a:lnTo>
                    <a:pt x="9785" y="0"/>
                  </a:lnTo>
                  <a:lnTo>
                    <a:pt x="9907" y="0"/>
                  </a:lnTo>
                  <a:lnTo>
                    <a:pt x="9907" y="30"/>
                  </a:lnTo>
                  <a:close/>
                  <a:moveTo>
                    <a:pt x="10151" y="30"/>
                  </a:moveTo>
                  <a:lnTo>
                    <a:pt x="10029" y="30"/>
                  </a:lnTo>
                  <a:lnTo>
                    <a:pt x="10029" y="0"/>
                  </a:lnTo>
                  <a:lnTo>
                    <a:pt x="10151" y="0"/>
                  </a:lnTo>
                  <a:lnTo>
                    <a:pt x="10151" y="30"/>
                  </a:lnTo>
                  <a:close/>
                  <a:moveTo>
                    <a:pt x="10396" y="30"/>
                  </a:moveTo>
                  <a:lnTo>
                    <a:pt x="10274" y="30"/>
                  </a:lnTo>
                  <a:lnTo>
                    <a:pt x="10274" y="0"/>
                  </a:lnTo>
                  <a:lnTo>
                    <a:pt x="10396" y="0"/>
                  </a:lnTo>
                  <a:lnTo>
                    <a:pt x="10396" y="30"/>
                  </a:lnTo>
                  <a:close/>
                  <a:moveTo>
                    <a:pt x="10641" y="30"/>
                  </a:moveTo>
                  <a:lnTo>
                    <a:pt x="10518" y="30"/>
                  </a:lnTo>
                  <a:lnTo>
                    <a:pt x="10518" y="0"/>
                  </a:lnTo>
                  <a:lnTo>
                    <a:pt x="10641" y="0"/>
                  </a:lnTo>
                  <a:lnTo>
                    <a:pt x="10641" y="30"/>
                  </a:lnTo>
                  <a:close/>
                  <a:moveTo>
                    <a:pt x="10885" y="30"/>
                  </a:moveTo>
                  <a:lnTo>
                    <a:pt x="10763" y="30"/>
                  </a:lnTo>
                  <a:lnTo>
                    <a:pt x="10763" y="0"/>
                  </a:lnTo>
                  <a:lnTo>
                    <a:pt x="10885" y="0"/>
                  </a:lnTo>
                  <a:lnTo>
                    <a:pt x="10885" y="30"/>
                  </a:lnTo>
                  <a:close/>
                  <a:moveTo>
                    <a:pt x="11130" y="30"/>
                  </a:moveTo>
                  <a:lnTo>
                    <a:pt x="11008" y="30"/>
                  </a:lnTo>
                  <a:lnTo>
                    <a:pt x="11008" y="0"/>
                  </a:lnTo>
                  <a:lnTo>
                    <a:pt x="11130" y="0"/>
                  </a:lnTo>
                  <a:lnTo>
                    <a:pt x="11130" y="30"/>
                  </a:lnTo>
                  <a:close/>
                  <a:moveTo>
                    <a:pt x="11375" y="30"/>
                  </a:moveTo>
                  <a:lnTo>
                    <a:pt x="11252" y="30"/>
                  </a:lnTo>
                  <a:lnTo>
                    <a:pt x="11252" y="0"/>
                  </a:lnTo>
                  <a:lnTo>
                    <a:pt x="11375" y="0"/>
                  </a:lnTo>
                  <a:lnTo>
                    <a:pt x="11375" y="30"/>
                  </a:lnTo>
                  <a:close/>
                  <a:moveTo>
                    <a:pt x="11619" y="30"/>
                  </a:moveTo>
                  <a:lnTo>
                    <a:pt x="11497" y="30"/>
                  </a:lnTo>
                  <a:lnTo>
                    <a:pt x="11497" y="0"/>
                  </a:lnTo>
                  <a:lnTo>
                    <a:pt x="11619" y="0"/>
                  </a:lnTo>
                  <a:lnTo>
                    <a:pt x="11619" y="30"/>
                  </a:lnTo>
                  <a:close/>
                  <a:moveTo>
                    <a:pt x="11864" y="30"/>
                  </a:moveTo>
                  <a:lnTo>
                    <a:pt x="11742" y="30"/>
                  </a:lnTo>
                  <a:lnTo>
                    <a:pt x="11742" y="0"/>
                  </a:lnTo>
                  <a:lnTo>
                    <a:pt x="11864" y="0"/>
                  </a:lnTo>
                  <a:lnTo>
                    <a:pt x="11864" y="30"/>
                  </a:lnTo>
                  <a:close/>
                  <a:moveTo>
                    <a:pt x="12108" y="30"/>
                  </a:moveTo>
                  <a:lnTo>
                    <a:pt x="11986" y="30"/>
                  </a:lnTo>
                  <a:lnTo>
                    <a:pt x="11986" y="0"/>
                  </a:lnTo>
                  <a:lnTo>
                    <a:pt x="12108" y="0"/>
                  </a:lnTo>
                  <a:lnTo>
                    <a:pt x="12108" y="30"/>
                  </a:lnTo>
                  <a:close/>
                  <a:moveTo>
                    <a:pt x="12353" y="30"/>
                  </a:moveTo>
                  <a:lnTo>
                    <a:pt x="12231" y="30"/>
                  </a:lnTo>
                  <a:lnTo>
                    <a:pt x="12231" y="0"/>
                  </a:lnTo>
                  <a:lnTo>
                    <a:pt x="12353" y="0"/>
                  </a:lnTo>
                  <a:lnTo>
                    <a:pt x="12353" y="30"/>
                  </a:lnTo>
                  <a:close/>
                  <a:moveTo>
                    <a:pt x="12598" y="30"/>
                  </a:moveTo>
                  <a:lnTo>
                    <a:pt x="12475" y="30"/>
                  </a:lnTo>
                  <a:lnTo>
                    <a:pt x="12475" y="0"/>
                  </a:lnTo>
                  <a:lnTo>
                    <a:pt x="12598" y="0"/>
                  </a:lnTo>
                  <a:lnTo>
                    <a:pt x="12598" y="30"/>
                  </a:lnTo>
                  <a:close/>
                  <a:moveTo>
                    <a:pt x="12842" y="30"/>
                  </a:moveTo>
                  <a:lnTo>
                    <a:pt x="12720" y="30"/>
                  </a:lnTo>
                  <a:lnTo>
                    <a:pt x="12720" y="0"/>
                  </a:lnTo>
                  <a:lnTo>
                    <a:pt x="12842" y="0"/>
                  </a:lnTo>
                  <a:lnTo>
                    <a:pt x="12842" y="30"/>
                  </a:lnTo>
                  <a:close/>
                  <a:moveTo>
                    <a:pt x="13087" y="30"/>
                  </a:moveTo>
                  <a:lnTo>
                    <a:pt x="12965" y="30"/>
                  </a:lnTo>
                  <a:lnTo>
                    <a:pt x="12965" y="0"/>
                  </a:lnTo>
                  <a:lnTo>
                    <a:pt x="13087" y="0"/>
                  </a:lnTo>
                  <a:lnTo>
                    <a:pt x="13087" y="30"/>
                  </a:lnTo>
                  <a:close/>
                  <a:moveTo>
                    <a:pt x="13255" y="30"/>
                  </a:moveTo>
                  <a:lnTo>
                    <a:pt x="13209" y="30"/>
                  </a:lnTo>
                  <a:lnTo>
                    <a:pt x="13209" y="0"/>
                  </a:lnTo>
                  <a:lnTo>
                    <a:pt x="13255" y="0"/>
                  </a:lnTo>
                  <a:lnTo>
                    <a:pt x="13255" y="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616E3C-A1AD-12C2-5481-1E00D4BE869F}"/>
              </a:ext>
            </a:extLst>
          </p:cNvPr>
          <p:cNvGrpSpPr/>
          <p:nvPr/>
        </p:nvGrpSpPr>
        <p:grpSpPr>
          <a:xfrm>
            <a:off x="4376531" y="775584"/>
            <a:ext cx="168597" cy="419386"/>
            <a:chOff x="1852781" y="714624"/>
            <a:chExt cx="168597" cy="419386"/>
          </a:xfrm>
          <a:solidFill>
            <a:srgbClr val="A1BBE8"/>
          </a:solidFill>
        </p:grpSpPr>
        <p:sp>
          <p:nvSpPr>
            <p:cNvPr id="46" name="Freeform 567">
              <a:extLst>
                <a:ext uri="{FF2B5EF4-FFF2-40B4-BE49-F238E27FC236}">
                  <a16:creationId xmlns:a16="http://schemas.microsoft.com/office/drawing/2014/main" id="{78325293-9911-BD50-747D-28C2B6AB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50" y="714624"/>
              <a:ext cx="14752" cy="337194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47" name="Freeform 568">
              <a:extLst>
                <a:ext uri="{FF2B5EF4-FFF2-40B4-BE49-F238E27FC236}">
                  <a16:creationId xmlns:a16="http://schemas.microsoft.com/office/drawing/2014/main" id="{9B6EC3A5-7B33-37BA-93C6-6CDA3375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81" y="965413"/>
              <a:ext cx="168597" cy="168597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1298A8-3CFD-4735-571B-AECD2F0B677E}"/>
              </a:ext>
            </a:extLst>
          </p:cNvPr>
          <p:cNvGrpSpPr/>
          <p:nvPr/>
        </p:nvGrpSpPr>
        <p:grpSpPr>
          <a:xfrm>
            <a:off x="7069698" y="735836"/>
            <a:ext cx="168597" cy="419386"/>
            <a:chOff x="1852781" y="714624"/>
            <a:chExt cx="168597" cy="419386"/>
          </a:xfrm>
          <a:solidFill>
            <a:srgbClr val="A1BBE8"/>
          </a:solidFill>
        </p:grpSpPr>
        <p:sp>
          <p:nvSpPr>
            <p:cNvPr id="53" name="Freeform 567">
              <a:extLst>
                <a:ext uri="{FF2B5EF4-FFF2-40B4-BE49-F238E27FC236}">
                  <a16:creationId xmlns:a16="http://schemas.microsoft.com/office/drawing/2014/main" id="{055F334B-37B1-E46E-E36D-07111F00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650" y="714624"/>
              <a:ext cx="14752" cy="337194"/>
            </a:xfrm>
            <a:custGeom>
              <a:avLst/>
              <a:gdLst>
                <a:gd name="T0" fmla="*/ 10765 w 32"/>
                <a:gd name="T1" fmla="*/ 253640 h 705"/>
                <a:gd name="T2" fmla="*/ 0 w 32"/>
                <a:gd name="T3" fmla="*/ 253640 h 705"/>
                <a:gd name="T4" fmla="*/ 0 w 32"/>
                <a:gd name="T5" fmla="*/ 0 h 705"/>
                <a:gd name="T6" fmla="*/ 10765 w 32"/>
                <a:gd name="T7" fmla="*/ 0 h 705"/>
                <a:gd name="T8" fmla="*/ 10765 w 32"/>
                <a:gd name="T9" fmla="*/ 25364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05">
                  <a:moveTo>
                    <a:pt x="31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  <p:sp>
          <p:nvSpPr>
            <p:cNvPr id="54" name="Freeform 568">
              <a:extLst>
                <a:ext uri="{FF2B5EF4-FFF2-40B4-BE49-F238E27FC236}">
                  <a16:creationId xmlns:a16="http://schemas.microsoft.com/office/drawing/2014/main" id="{CAC30477-24CA-0DA7-8D70-FE7E8F9B5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81" y="965413"/>
              <a:ext cx="168597" cy="168597"/>
            </a:xfrm>
            <a:custGeom>
              <a:avLst/>
              <a:gdLst>
                <a:gd name="T0" fmla="*/ 63141 w 354"/>
                <a:gd name="T1" fmla="*/ 0 h 354"/>
                <a:gd name="T2" fmla="*/ 126641 w 354"/>
                <a:gd name="T3" fmla="*/ 63500 h 354"/>
                <a:gd name="T4" fmla="*/ 63141 w 354"/>
                <a:gd name="T5" fmla="*/ 126641 h 354"/>
                <a:gd name="T6" fmla="*/ 0 w 354"/>
                <a:gd name="T7" fmla="*/ 63500 h 354"/>
                <a:gd name="T8" fmla="*/ 63141 w 354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354">
                  <a:moveTo>
                    <a:pt x="176" y="0"/>
                  </a:moveTo>
                  <a:cubicBezTo>
                    <a:pt x="274" y="0"/>
                    <a:pt x="353" y="80"/>
                    <a:pt x="353" y="177"/>
                  </a:cubicBezTo>
                  <a:cubicBezTo>
                    <a:pt x="353" y="275"/>
                    <a:pt x="274" y="353"/>
                    <a:pt x="176" y="353"/>
                  </a:cubicBezTo>
                  <a:cubicBezTo>
                    <a:pt x="79" y="353"/>
                    <a:pt x="0" y="275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DM Sans" pitchFamily="2" charset="77"/>
              </a:endParaRPr>
            </a:p>
          </p:txBody>
        </p:sp>
      </p:grpSp>
      <p:sp>
        <p:nvSpPr>
          <p:cNvPr id="2" name="椭圆 14">
            <a:extLst>
              <a:ext uri="{FF2B5EF4-FFF2-40B4-BE49-F238E27FC236}">
                <a16:creationId xmlns:a16="http://schemas.microsoft.com/office/drawing/2014/main" id="{127A0197-614A-835A-7773-B783285F0E00}"/>
              </a:ext>
            </a:extLst>
          </p:cNvPr>
          <p:cNvSpPr/>
          <p:nvPr/>
        </p:nvSpPr>
        <p:spPr>
          <a:xfrm>
            <a:off x="8567963" y="64696"/>
            <a:ext cx="453600" cy="46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b="1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9</a:t>
            </a:r>
            <a:endParaRPr lang="zh-CN" altLang="en-US" b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Google Shape;150;p28">
            <a:extLst>
              <a:ext uri="{FF2B5EF4-FFF2-40B4-BE49-F238E27FC236}">
                <a16:creationId xmlns:a16="http://schemas.microsoft.com/office/drawing/2014/main" id="{86EC4CD9-F0B0-F86B-ADB2-7400045F40F1}"/>
              </a:ext>
            </a:extLst>
          </p:cNvPr>
          <p:cNvSpPr txBox="1">
            <a:spLocks/>
          </p:cNvSpPr>
          <p:nvPr/>
        </p:nvSpPr>
        <p:spPr>
          <a:xfrm>
            <a:off x="2546709" y="133601"/>
            <a:ext cx="422106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ประชากรและกลุ่มตัวอย่าง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D02C0-529B-1946-C95C-997A0A119DA1}"/>
              </a:ext>
            </a:extLst>
          </p:cNvPr>
          <p:cNvSpPr txBox="1"/>
          <p:nvPr/>
        </p:nvSpPr>
        <p:spPr>
          <a:xfrm>
            <a:off x="1763502" y="4467596"/>
            <a:ext cx="532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</a:rPr>
              <a:t>รับรองจากคณะกรรมการจริยธรรมการวิจัยในมนุษย์สำนักงานสาธารณสุขจังหวัดอุบลราชธานี เลขที่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</a:rPr>
              <a:t>SS.UB 2566 – 033 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</a:rPr>
              <a:t>ลงวันที่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</a:rPr>
              <a:t>10 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</a:rPr>
              <a:t>พฤษภาคม 2566 ถึง 9 พฤษภาคม 2567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</a:rPr>
              <a:t> 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826859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D16138"/>
      </a:accent1>
      <a:accent2>
        <a:srgbClr val="212121"/>
      </a:accent2>
      <a:accent3>
        <a:srgbClr val="DF957A"/>
      </a:accent3>
      <a:accent4>
        <a:srgbClr val="CE5123"/>
      </a:accent4>
      <a:accent5>
        <a:srgbClr val="EB845F"/>
      </a:accent5>
      <a:accent6>
        <a:srgbClr val="9963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2123</Words>
  <Application>Microsoft Office PowerPoint</Application>
  <PresentationFormat>On-screen Show (16:9)</PresentationFormat>
  <Paragraphs>458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TH SarabunPSK</vt:lpstr>
      <vt:lpstr>Times New Roman</vt:lpstr>
      <vt:lpstr>Barlow Condensed</vt:lpstr>
      <vt:lpstr>Fira Sans Extra Condensed Medium</vt:lpstr>
      <vt:lpstr>Livvic</vt:lpstr>
      <vt:lpstr>Cambria</vt:lpstr>
      <vt:lpstr>Cambria Math</vt:lpstr>
      <vt:lpstr>Calibri</vt:lpstr>
      <vt:lpstr>Roboto</vt:lpstr>
      <vt:lpstr>DM Sans</vt:lpstr>
      <vt:lpstr>Raleway Light</vt:lpstr>
      <vt:lpstr>Catamaran Light</vt:lpstr>
      <vt:lpstr>Wingdings</vt:lpstr>
      <vt:lpstr>Poppins Light</vt:lpstr>
      <vt:lpstr>Engineering Project Proposal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วัตถุประสงค์ทั่วไป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Noppadon Leirprasertchai</cp:lastModifiedBy>
  <cp:revision>49</cp:revision>
  <dcterms:modified xsi:type="dcterms:W3CDTF">2023-12-05T14:42:46Z</dcterms:modified>
</cp:coreProperties>
</file>